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964" r:id="rId1"/>
  </p:sldMasterIdLst>
  <p:notesMasterIdLst>
    <p:notesMasterId r:id="rId55"/>
  </p:notesMasterIdLst>
  <p:sldIdLst>
    <p:sldId id="256" r:id="rId2"/>
    <p:sldId id="354" r:id="rId3"/>
    <p:sldId id="355" r:id="rId4"/>
    <p:sldId id="356" r:id="rId5"/>
    <p:sldId id="357" r:id="rId6"/>
    <p:sldId id="358" r:id="rId7"/>
    <p:sldId id="359" r:id="rId8"/>
    <p:sldId id="360" r:id="rId9"/>
    <p:sldId id="350" r:id="rId10"/>
    <p:sldId id="306" r:id="rId11"/>
    <p:sldId id="257" r:id="rId12"/>
    <p:sldId id="309" r:id="rId13"/>
    <p:sldId id="303" r:id="rId14"/>
    <p:sldId id="258" r:id="rId15"/>
    <p:sldId id="310" r:id="rId16"/>
    <p:sldId id="261" r:id="rId17"/>
    <p:sldId id="311" r:id="rId18"/>
    <p:sldId id="304" r:id="rId19"/>
    <p:sldId id="259" r:id="rId20"/>
    <p:sldId id="263" r:id="rId21"/>
    <p:sldId id="264" r:id="rId22"/>
    <p:sldId id="260" r:id="rId23"/>
    <p:sldId id="266" r:id="rId24"/>
    <p:sldId id="265" r:id="rId25"/>
    <p:sldId id="268" r:id="rId26"/>
    <p:sldId id="269" r:id="rId27"/>
    <p:sldId id="270" r:id="rId28"/>
    <p:sldId id="276" r:id="rId29"/>
    <p:sldId id="284" r:id="rId30"/>
    <p:sldId id="285" r:id="rId31"/>
    <p:sldId id="351" r:id="rId32"/>
    <p:sldId id="345" r:id="rId33"/>
    <p:sldId id="344" r:id="rId34"/>
    <p:sldId id="278" r:id="rId35"/>
    <p:sldId id="277" r:id="rId36"/>
    <p:sldId id="279" r:id="rId37"/>
    <p:sldId id="280" r:id="rId38"/>
    <p:sldId id="281" r:id="rId39"/>
    <p:sldId id="282" r:id="rId40"/>
    <p:sldId id="312" r:id="rId41"/>
    <p:sldId id="313" r:id="rId42"/>
    <p:sldId id="348" r:id="rId43"/>
    <p:sldId id="314" r:id="rId44"/>
    <p:sldId id="283" r:id="rId45"/>
    <p:sldId id="349" r:id="rId46"/>
    <p:sldId id="315" r:id="rId47"/>
    <p:sldId id="300" r:id="rId48"/>
    <p:sldId id="299" r:id="rId49"/>
    <p:sldId id="301" r:id="rId50"/>
    <p:sldId id="302" r:id="rId51"/>
    <p:sldId id="353" r:id="rId52"/>
    <p:sldId id="352" r:id="rId53"/>
    <p:sldId id="361"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18"/>
    <p:restoredTop sz="93373"/>
  </p:normalViewPr>
  <p:slideViewPr>
    <p:cSldViewPr snapToGrid="0" snapToObjects="1">
      <p:cViewPr>
        <p:scale>
          <a:sx n="74" d="100"/>
          <a:sy n="74" d="100"/>
        </p:scale>
        <p:origin x="1352" y="576"/>
      </p:cViewPr>
      <p:guideLst>
        <p:guide orient="horz" pos="228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9/16/19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Supposed we were asked by a client to provide advice on how to improve sales of a particular product. </a:t>
            </a:r>
          </a:p>
          <a:p>
            <a:endParaRPr lang="en-US" sz="1200" dirty="0"/>
          </a:p>
          <a:p>
            <a:r>
              <a:rPr lang="en-US" sz="1200" dirty="0"/>
              <a:t>Does that footnote</a:t>
            </a:r>
            <a:r>
              <a:rPr lang="en-US" sz="1200" baseline="0" dirty="0"/>
              <a:t> belong on this slide?</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11</a:t>
            </a:fld>
            <a:endParaRPr lang="en-US"/>
          </a:p>
        </p:txBody>
      </p:sp>
    </p:spTree>
    <p:extLst>
      <p:ext uri="{BB962C8B-B14F-4D97-AF65-F5344CB8AC3E}">
        <p14:creationId xmlns:p14="http://schemas.microsoft.com/office/powerpoint/2010/main" val="1927740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an example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12</a:t>
            </a:fld>
            <a:endParaRPr lang="en-US"/>
          </a:p>
        </p:txBody>
      </p:sp>
    </p:spTree>
    <p:extLst>
      <p:ext uri="{BB962C8B-B14F-4D97-AF65-F5344CB8AC3E}">
        <p14:creationId xmlns:p14="http://schemas.microsoft.com/office/powerpoint/2010/main" val="231168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13</a:t>
            </a:fld>
            <a:endParaRPr lang="en-US"/>
          </a:p>
        </p:txBody>
      </p:sp>
    </p:spTree>
    <p:extLst>
      <p:ext uri="{BB962C8B-B14F-4D97-AF65-F5344CB8AC3E}">
        <p14:creationId xmlns:p14="http://schemas.microsoft.com/office/powerpoint/2010/main" val="770520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changed</a:t>
            </a:r>
            <a:r>
              <a:rPr lang="en-US" baseline="0" dirty="0"/>
              <a:t> </a:t>
            </a:r>
            <a:r>
              <a:rPr lang="en-US" baseline="0" dirty="0" err="1"/>
              <a:t>y_p</a:t>
            </a:r>
            <a:r>
              <a:rPr lang="en-US" baseline="0" dirty="0"/>
              <a:t> to </a:t>
            </a:r>
            <a:r>
              <a:rPr lang="en-US" baseline="0" dirty="0" err="1"/>
              <a:t>y_n</a:t>
            </a:r>
            <a:r>
              <a:rPr lang="en-US" baseline="0" dirty="0"/>
              <a:t>.  I think this makes the dimensions correct now.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14</a:t>
            </a:fld>
            <a:endParaRPr lang="en-US"/>
          </a:p>
        </p:txBody>
      </p:sp>
    </p:spTree>
    <p:extLst>
      <p:ext uri="{BB962C8B-B14F-4D97-AF65-F5344CB8AC3E}">
        <p14:creationId xmlns:p14="http://schemas.microsoft.com/office/powerpoint/2010/main" val="1216765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15</a:t>
            </a:fld>
            <a:endParaRPr lang="en-US"/>
          </a:p>
        </p:txBody>
      </p:sp>
    </p:spTree>
    <p:extLst>
      <p:ext uri="{BB962C8B-B14F-4D97-AF65-F5344CB8AC3E}">
        <p14:creationId xmlns:p14="http://schemas.microsoft.com/office/powerpoint/2010/main" val="156921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x</a:t>
            </a:r>
            <a:r>
              <a:rPr lang="en-US" baseline="0" dirty="0"/>
              <a:t> and y to uppercase?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17</a:t>
            </a:fld>
            <a:endParaRPr lang="en-US"/>
          </a:p>
        </p:txBody>
      </p:sp>
    </p:spTree>
    <p:extLst>
      <p:ext uri="{BB962C8B-B14F-4D97-AF65-F5344CB8AC3E}">
        <p14:creationId xmlns:p14="http://schemas.microsoft.com/office/powerpoint/2010/main" val="1746379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18</a:t>
            </a:fld>
            <a:endParaRPr lang="en-US"/>
          </a:p>
        </p:txBody>
      </p:sp>
    </p:spTree>
    <p:extLst>
      <p:ext uri="{BB962C8B-B14F-4D97-AF65-F5344CB8AC3E}">
        <p14:creationId xmlns:p14="http://schemas.microsoft.com/office/powerpoint/2010/main" val="1610155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clear that </a:t>
            </a:r>
            <a:r>
              <a:rPr lang="en-US" dirty="0" err="1"/>
              <a:t>x_q</a:t>
            </a:r>
            <a:r>
              <a:rPr lang="en-US" dirty="0"/>
              <a:t> is really </a:t>
            </a:r>
            <a:r>
              <a:rPr lang="en-US" dirty="0" err="1"/>
              <a:t>x_i,q</a:t>
            </a:r>
            <a:r>
              <a:rPr lang="en-US" dirty="0"/>
              <a:t>?</a:t>
            </a:r>
            <a:r>
              <a:rPr lang="en-US" baseline="0" dirty="0"/>
              <a:t>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1875060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25</a:t>
            </a:fld>
            <a:endParaRPr lang="en-US"/>
          </a:p>
        </p:txBody>
      </p:sp>
    </p:spTree>
    <p:extLst>
      <p:ext uri="{BB962C8B-B14F-4D97-AF65-F5344CB8AC3E}">
        <p14:creationId xmlns:p14="http://schemas.microsoft.com/office/powerpoint/2010/main" val="762022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26</a:t>
            </a:fld>
            <a:endParaRPr lang="en-US"/>
          </a:p>
        </p:txBody>
      </p:sp>
    </p:spTree>
    <p:extLst>
      <p:ext uri="{BB962C8B-B14F-4D97-AF65-F5344CB8AC3E}">
        <p14:creationId xmlns:p14="http://schemas.microsoft.com/office/powerpoint/2010/main" val="516104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a:t>
            </a:fld>
            <a:endParaRPr lang="en-US"/>
          </a:p>
        </p:txBody>
      </p:sp>
    </p:spTree>
    <p:extLst>
      <p:ext uri="{BB962C8B-B14F-4D97-AF65-F5344CB8AC3E}">
        <p14:creationId xmlns:p14="http://schemas.microsoft.com/office/powerpoint/2010/main" val="16906708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876453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4247433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r>
              <a:rPr lang="en-US" baseline="0" dirty="0"/>
              <a:t> </a:t>
            </a:r>
            <a:r>
              <a:rPr lang="en-US" baseline="0" dirty="0" err="1"/>
              <a:t>y_hat</a:t>
            </a:r>
            <a:r>
              <a:rPr lang="en-US" baseline="0" dirty="0"/>
              <a:t> instead of </a:t>
            </a:r>
            <a:r>
              <a:rPr lang="en-US" baseline="0" dirty="0" err="1"/>
              <a:t>f_hat</a:t>
            </a:r>
            <a:endParaRPr lang="en-US" baseline="0" dirty="0"/>
          </a:p>
          <a:p>
            <a:endParaRPr lang="en-US" baseline="0" dirty="0"/>
          </a:p>
          <a:p>
            <a:r>
              <a:rPr lang="en-US" baseline="0" dirty="0"/>
              <a:t>I think the index on </a:t>
            </a:r>
            <a:r>
              <a:rPr lang="en-US" baseline="0" dirty="0" err="1"/>
              <a:t>y_hat</a:t>
            </a:r>
            <a:r>
              <a:rPr lang="en-US" baseline="0" dirty="0"/>
              <a:t> is wrong but I can’t change it b/c it’s an image.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29</a:t>
            </a:fld>
            <a:endParaRPr lang="en-US"/>
          </a:p>
        </p:txBody>
      </p:sp>
    </p:spTree>
    <p:extLst>
      <p:ext uri="{BB962C8B-B14F-4D97-AF65-F5344CB8AC3E}">
        <p14:creationId xmlns:p14="http://schemas.microsoft.com/office/powerpoint/2010/main" val="2817724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30</a:t>
            </a:fld>
            <a:endParaRPr lang="en-US"/>
          </a:p>
        </p:txBody>
      </p:sp>
    </p:spTree>
    <p:extLst>
      <p:ext uri="{BB962C8B-B14F-4D97-AF65-F5344CB8AC3E}">
        <p14:creationId xmlns:p14="http://schemas.microsoft.com/office/powerpoint/2010/main" val="10674136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31</a:t>
            </a:fld>
            <a:endParaRPr lang="en-US"/>
          </a:p>
        </p:txBody>
      </p:sp>
    </p:spTree>
    <p:extLst>
      <p:ext uri="{BB962C8B-B14F-4D97-AF65-F5344CB8AC3E}">
        <p14:creationId xmlns:p14="http://schemas.microsoft.com/office/powerpoint/2010/main" val="965496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33</a:t>
            </a:fld>
            <a:endParaRPr lang="en-US"/>
          </a:p>
        </p:txBody>
      </p:sp>
    </p:spTree>
    <p:extLst>
      <p:ext uri="{BB962C8B-B14F-4D97-AF65-F5344CB8AC3E}">
        <p14:creationId xmlns:p14="http://schemas.microsoft.com/office/powerpoint/2010/main" val="1055531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34</a:t>
            </a:fld>
            <a:endParaRPr lang="en-US"/>
          </a:p>
        </p:txBody>
      </p:sp>
    </p:spTree>
    <p:extLst>
      <p:ext uri="{BB962C8B-B14F-4D97-AF65-F5344CB8AC3E}">
        <p14:creationId xmlns:p14="http://schemas.microsoft.com/office/powerpoint/2010/main" val="523764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35</a:t>
            </a:fld>
            <a:endParaRPr lang="en-US"/>
          </a:p>
        </p:txBody>
      </p:sp>
    </p:spTree>
    <p:extLst>
      <p:ext uri="{BB962C8B-B14F-4D97-AF65-F5344CB8AC3E}">
        <p14:creationId xmlns:p14="http://schemas.microsoft.com/office/powerpoint/2010/main" val="1921572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36</a:t>
            </a:fld>
            <a:endParaRPr lang="en-US"/>
          </a:p>
        </p:txBody>
      </p:sp>
    </p:spTree>
    <p:extLst>
      <p:ext uri="{BB962C8B-B14F-4D97-AF65-F5344CB8AC3E}">
        <p14:creationId xmlns:p14="http://schemas.microsoft.com/office/powerpoint/2010/main" val="2127503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37</a:t>
            </a:fld>
            <a:endParaRPr lang="en-US"/>
          </a:p>
        </p:txBody>
      </p:sp>
    </p:spTree>
    <p:extLst>
      <p:ext uri="{BB962C8B-B14F-4D97-AF65-F5344CB8AC3E}">
        <p14:creationId xmlns:p14="http://schemas.microsoft.com/office/powerpoint/2010/main" val="1086497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a:t>
            </a:fld>
            <a:endParaRPr lang="en-US"/>
          </a:p>
        </p:txBody>
      </p:sp>
    </p:spTree>
    <p:extLst>
      <p:ext uri="{BB962C8B-B14F-4D97-AF65-F5344CB8AC3E}">
        <p14:creationId xmlns:p14="http://schemas.microsoft.com/office/powerpoint/2010/main" val="1644845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38</a:t>
            </a:fld>
            <a:endParaRPr lang="en-US"/>
          </a:p>
        </p:txBody>
      </p:sp>
    </p:spTree>
    <p:extLst>
      <p:ext uri="{BB962C8B-B14F-4D97-AF65-F5344CB8AC3E}">
        <p14:creationId xmlns:p14="http://schemas.microsoft.com/office/powerpoint/2010/main" val="11544799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39</a:t>
            </a:fld>
            <a:endParaRPr lang="en-US"/>
          </a:p>
        </p:txBody>
      </p:sp>
    </p:spTree>
    <p:extLst>
      <p:ext uri="{BB962C8B-B14F-4D97-AF65-F5344CB8AC3E}">
        <p14:creationId xmlns:p14="http://schemas.microsoft.com/office/powerpoint/2010/main" val="4310176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p>
          <a:p>
            <a:endParaRPr lang="en-US" baseline="0" dirty="0"/>
          </a:p>
          <a:p>
            <a:r>
              <a:rPr lang="en-US" baseline="0" dirty="0"/>
              <a:t>Do you want to mention that RMSE isn’t always great b/c it’s not smooth?  This would give them an idea on the things to consider when choosing loss functions.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40</a:t>
            </a:fld>
            <a:endParaRPr lang="en-US"/>
          </a:p>
        </p:txBody>
      </p:sp>
    </p:spTree>
    <p:extLst>
      <p:ext uri="{BB962C8B-B14F-4D97-AF65-F5344CB8AC3E}">
        <p14:creationId xmlns:p14="http://schemas.microsoft.com/office/powerpoint/2010/main" val="1733187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46</a:t>
            </a:fld>
            <a:endParaRPr lang="en-US"/>
          </a:p>
        </p:txBody>
      </p:sp>
    </p:spTree>
    <p:extLst>
      <p:ext uri="{BB962C8B-B14F-4D97-AF65-F5344CB8AC3E}">
        <p14:creationId xmlns:p14="http://schemas.microsoft.com/office/powerpoint/2010/main" val="6017040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47</a:t>
            </a:fld>
            <a:endParaRPr lang="en-US"/>
          </a:p>
        </p:txBody>
      </p:sp>
    </p:spTree>
    <p:extLst>
      <p:ext uri="{BB962C8B-B14F-4D97-AF65-F5344CB8AC3E}">
        <p14:creationId xmlns:p14="http://schemas.microsoft.com/office/powerpoint/2010/main" val="649605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this to a nicer</a:t>
            </a:r>
            <a:r>
              <a:rPr lang="en-US" baseline="0" dirty="0"/>
              <a:t> plot </a:t>
            </a:r>
          </a:p>
          <a:p>
            <a:endParaRPr lang="en-US" dirty="0"/>
          </a:p>
          <a:p>
            <a:r>
              <a:rPr lang="en-US" dirty="0"/>
              <a:t>The subscript</a:t>
            </a:r>
            <a:r>
              <a:rPr lang="en-US" baseline="0" dirty="0"/>
              <a:t> on the summation should be </a:t>
            </a:r>
            <a:r>
              <a:rPr lang="en-US" baseline="0" dirty="0" err="1"/>
              <a:t>i</a:t>
            </a:r>
            <a:r>
              <a:rPr lang="en-US" baseline="0" dirty="0"/>
              <a:t>=1 for clarity. I can’t seem to change this either</a:t>
            </a:r>
            <a:r>
              <a:rPr lang="mr-IN" baseline="0" dirty="0"/>
              <a:t>…</a:t>
            </a:r>
            <a:r>
              <a:rPr lang="en-US" baseline="0" dirty="0"/>
              <a:t>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48</a:t>
            </a:fld>
            <a:endParaRPr lang="en-US"/>
          </a:p>
        </p:txBody>
      </p:sp>
    </p:spTree>
    <p:extLst>
      <p:ext uri="{BB962C8B-B14F-4D97-AF65-F5344CB8AC3E}">
        <p14:creationId xmlns:p14="http://schemas.microsoft.com/office/powerpoint/2010/main" val="5062921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49</a:t>
            </a:fld>
            <a:endParaRPr lang="en-US"/>
          </a:p>
        </p:txBody>
      </p:sp>
    </p:spTree>
    <p:extLst>
      <p:ext uri="{BB962C8B-B14F-4D97-AF65-F5344CB8AC3E}">
        <p14:creationId xmlns:p14="http://schemas.microsoft.com/office/powerpoint/2010/main" val="443981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51</a:t>
            </a:fld>
            <a:endParaRPr lang="en-US"/>
          </a:p>
        </p:txBody>
      </p:sp>
    </p:spTree>
    <p:extLst>
      <p:ext uri="{BB962C8B-B14F-4D97-AF65-F5344CB8AC3E}">
        <p14:creationId xmlns:p14="http://schemas.microsoft.com/office/powerpoint/2010/main" val="903155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a:t>
            </a:fld>
            <a:endParaRPr lang="en-US"/>
          </a:p>
        </p:txBody>
      </p:sp>
    </p:spTree>
    <p:extLst>
      <p:ext uri="{BB962C8B-B14F-4D97-AF65-F5344CB8AC3E}">
        <p14:creationId xmlns:p14="http://schemas.microsoft.com/office/powerpoint/2010/main" val="1484182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a:t>
            </a:fld>
            <a:endParaRPr lang="en-US"/>
          </a:p>
        </p:txBody>
      </p:sp>
    </p:spTree>
    <p:extLst>
      <p:ext uri="{BB962C8B-B14F-4D97-AF65-F5344CB8AC3E}">
        <p14:creationId xmlns:p14="http://schemas.microsoft.com/office/powerpoint/2010/main" val="87673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a:t>
            </a:fld>
            <a:endParaRPr lang="en-US"/>
          </a:p>
        </p:txBody>
      </p:sp>
    </p:spTree>
    <p:extLst>
      <p:ext uri="{BB962C8B-B14F-4D97-AF65-F5344CB8AC3E}">
        <p14:creationId xmlns:p14="http://schemas.microsoft.com/office/powerpoint/2010/main" val="420267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6</a:t>
            </a:fld>
            <a:endParaRPr lang="en-US"/>
          </a:p>
        </p:txBody>
      </p:sp>
    </p:spTree>
    <p:extLst>
      <p:ext uri="{BB962C8B-B14F-4D97-AF65-F5344CB8AC3E}">
        <p14:creationId xmlns:p14="http://schemas.microsoft.com/office/powerpoint/2010/main" val="85528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7</a:t>
            </a:fld>
            <a:endParaRPr lang="en-US"/>
          </a:p>
        </p:txBody>
      </p:sp>
    </p:spTree>
    <p:extLst>
      <p:ext uri="{BB962C8B-B14F-4D97-AF65-F5344CB8AC3E}">
        <p14:creationId xmlns:p14="http://schemas.microsoft.com/office/powerpoint/2010/main" val="849237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10</a:t>
            </a:fld>
            <a:endParaRPr lang="en-US"/>
          </a:p>
        </p:txBody>
      </p:sp>
    </p:spTree>
    <p:extLst>
      <p:ext uri="{BB962C8B-B14F-4D97-AF65-F5344CB8AC3E}">
        <p14:creationId xmlns:p14="http://schemas.microsoft.com/office/powerpoint/2010/main" val="1839745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smtClean="0">
                <a:solidFill>
                  <a:schemeClr val="tx1">
                    <a:lumMod val="75000"/>
                    <a:lumOff val="25000"/>
                  </a:schemeClr>
                </a:solidFill>
                <a:effectLst/>
                <a:latin typeface="Karla" charset="0"/>
                <a:ea typeface="Karla" charset="0"/>
                <a:cs typeface="Karla" charset="0"/>
              </a:rPr>
              <a:t>CS109A </a:t>
            </a:r>
            <a:r>
              <a:rPr lang="en-US" sz="3200" kern="1200" dirty="0">
                <a:solidFill>
                  <a:schemeClr val="tx1">
                    <a:lumMod val="75000"/>
                    <a:lumOff val="25000"/>
                  </a:schemeClr>
                </a:solidFill>
                <a:effectLst/>
                <a:latin typeface="Karla" charset="0"/>
                <a:ea typeface="Karla" charset="0"/>
                <a:cs typeface="Karla" charset="0"/>
              </a:rPr>
              <a:t>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a:t>
            </a:r>
            <a:r>
              <a:rPr lang="en-US" sz="2400" b="0" i="0" dirty="0" smtClean="0">
                <a:solidFill>
                  <a:schemeClr val="tx1">
                    <a:lumMod val="75000"/>
                    <a:lumOff val="25000"/>
                  </a:schemeClr>
                </a:solidFill>
                <a:latin typeface="Karla" charset="0"/>
                <a:ea typeface="Karla" charset="0"/>
                <a:cs typeface="Karla" charset="0"/>
              </a:rPr>
              <a:t>Protopapas,</a:t>
            </a:r>
            <a:r>
              <a:rPr lang="en-US" sz="2400" b="0" i="0" baseline="0" dirty="0" smtClean="0">
                <a:solidFill>
                  <a:schemeClr val="tx1">
                    <a:lumMod val="75000"/>
                    <a:lumOff val="25000"/>
                  </a:schemeClr>
                </a:solidFill>
                <a:latin typeface="Karla" charset="0"/>
                <a:ea typeface="Karla" charset="0"/>
                <a:cs typeface="Karla" charset="0"/>
              </a:rPr>
              <a:t> </a:t>
            </a:r>
            <a:r>
              <a:rPr lang="en-US" sz="2400" b="0" i="0" dirty="0" smtClean="0">
                <a:solidFill>
                  <a:schemeClr val="tx1">
                    <a:lumMod val="75000"/>
                    <a:lumOff val="25000"/>
                  </a:schemeClr>
                </a:solidFill>
                <a:latin typeface="Karla" charset="0"/>
                <a:ea typeface="Karla" charset="0"/>
                <a:cs typeface="Karla" charset="0"/>
              </a:rPr>
              <a:t>Kevin Rader and Chris Tanner</a:t>
            </a:r>
            <a:endParaRPr lang="en-US" sz="24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a:t>
            </a:r>
            <a:r>
              <a:rPr lang="en-US" sz="1100" cap="small" baseline="0" dirty="0" smtClean="0">
                <a:solidFill>
                  <a:schemeClr val="tx1">
                    <a:lumMod val="50000"/>
                    <a:lumOff val="50000"/>
                  </a:schemeClr>
                </a:solidFill>
                <a:latin typeface="Karla" charset="0"/>
                <a:ea typeface="Karla" charset="0"/>
                <a:cs typeface="Karla" charset="0"/>
              </a:rPr>
              <a:t>Rader, Tanner</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smtClean="0">
                <a:solidFill>
                  <a:schemeClr val="tx1">
                    <a:lumMod val="50000"/>
                    <a:lumOff val="50000"/>
                  </a:schemeClr>
                </a:solidFill>
                <a:latin typeface="Karla" charset="0"/>
                <a:ea typeface="Karla" charset="0"/>
                <a:cs typeface="Karla" charset="0"/>
              </a:rPr>
              <a:t>CS109A, Protopapas, Rader, Tanner</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smtClean="0">
                <a:solidFill>
                  <a:schemeClr val="tx1">
                    <a:lumMod val="50000"/>
                    <a:lumOff val="50000"/>
                  </a:schemeClr>
                </a:solidFill>
                <a:latin typeface="Karla" charset="0"/>
                <a:ea typeface="Karla" charset="0"/>
                <a:cs typeface="Karla" charset="0"/>
              </a:rPr>
              <a:t>CS109A, Protopapas, Rader, Tanner</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smtClean="0">
                <a:solidFill>
                  <a:schemeClr val="tx1">
                    <a:lumMod val="50000"/>
                    <a:lumOff val="50000"/>
                  </a:schemeClr>
                </a:solidFill>
                <a:latin typeface="Karla" charset="0"/>
                <a:ea typeface="Karla" charset="0"/>
                <a:cs typeface="Karla" charset="0"/>
              </a:rPr>
              <a:t>CS109A, Protopapas, Rader, Tanner</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222399683"/>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01.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610.png"/><Relationship Id="rId5"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image" Target="../media/image1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31.png"/><Relationship Id="rId5" Type="http://schemas.openxmlformats.org/officeDocument/2006/relationships/image" Target="../media/image110.png"/><Relationship Id="rId6" Type="http://schemas.openxmlformats.org/officeDocument/2006/relationships/image" Target="../media/image130.png"/><Relationship Id="rId7" Type="http://schemas.openxmlformats.org/officeDocument/2006/relationships/image" Target="../media/image140.png"/><Relationship Id="rId8" Type="http://schemas.openxmlformats.org/officeDocument/2006/relationships/image" Target="../media/image15.png"/><Relationship Id="rId9" Type="http://schemas.openxmlformats.org/officeDocument/2006/relationships/image" Target="../media/image162.png"/><Relationship Id="rId10" Type="http://schemas.openxmlformats.org/officeDocument/2006/relationships/image" Target="../media/image16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181.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00.png"/><Relationship Id="rId5" Type="http://schemas.openxmlformats.org/officeDocument/2006/relationships/image" Target="../media/image110.png"/><Relationship Id="rId6" Type="http://schemas.openxmlformats.org/officeDocument/2006/relationships/image" Target="../media/image160.png"/><Relationship Id="rId7" Type="http://schemas.openxmlformats.org/officeDocument/2006/relationships/image" Target="../media/image190.png"/><Relationship Id="rId8" Type="http://schemas.openxmlformats.org/officeDocument/2006/relationships/image" Target="../media/image150.png"/><Relationship Id="rId9" Type="http://schemas.openxmlformats.org/officeDocument/2006/relationships/image" Target="../media/image18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71.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70.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300.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310.png"/><Relationship Id="rId4"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dirty="0"/>
              <a:t>Lecture 4</a:t>
            </a:r>
            <a:r>
              <a:rPr lang="en-US" dirty="0" smtClean="0"/>
              <a:t>: </a:t>
            </a:r>
            <a:r>
              <a:rPr lang="en-US" dirty="0"/>
              <a:t>Introduction to </a:t>
            </a:r>
            <a:r>
              <a:rPr lang="en-US" dirty="0" smtClean="0"/>
              <a:t>Regression</a:t>
            </a:r>
            <a:br>
              <a:rPr lang="en-US" dirty="0" smtClean="0"/>
            </a:br>
            <a:endParaRPr lang="en-US" dirty="0"/>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3" name="Content Placeholder 2"/>
          <p:cNvSpPr>
            <a:spLocks noGrp="1"/>
          </p:cNvSpPr>
          <p:nvPr>
            <p:ph idx="1"/>
          </p:nvPr>
        </p:nvSpPr>
        <p:spPr>
          <a:xfrm>
            <a:off x="833415" y="1355102"/>
            <a:ext cx="10102809" cy="4674402"/>
          </a:xfrm>
          <a:noFill/>
          <a:ln w="12700">
            <a:noFill/>
          </a:ln>
          <a:effectLst/>
        </p:spPr>
        <p:txBody>
          <a:bodyPr/>
          <a:lstStyle/>
          <a:p>
            <a:pPr>
              <a:spcAft>
                <a:spcPts val="1200"/>
              </a:spcAft>
            </a:pPr>
            <a:r>
              <a:rPr lang="en-US" b="1" dirty="0" smtClean="0"/>
              <a:t>Statistical </a:t>
            </a:r>
            <a:r>
              <a:rPr lang="en-US" b="1" dirty="0"/>
              <a:t>Modeling </a:t>
            </a:r>
            <a:r>
              <a:rPr lang="en-US" b="1" dirty="0" smtClean="0"/>
              <a:t> </a:t>
            </a:r>
            <a:endParaRPr lang="en-US" b="1" dirty="0"/>
          </a:p>
          <a:p>
            <a:pPr>
              <a:spcAft>
                <a:spcPts val="1200"/>
              </a:spcAft>
            </a:pPr>
            <a:r>
              <a:rPr lang="en-US" dirty="0"/>
              <a:t>	k-Nearest Neighbors (</a:t>
            </a:r>
            <a:r>
              <a:rPr lang="en-US" dirty="0" err="1"/>
              <a:t>kNN</a:t>
            </a:r>
            <a:r>
              <a:rPr lang="en-US" dirty="0"/>
              <a:t>) </a:t>
            </a:r>
            <a:endParaRPr lang="en-US" dirty="0" smtClean="0"/>
          </a:p>
          <a:p>
            <a:pPr>
              <a:spcBef>
                <a:spcPts val="1872"/>
              </a:spcBef>
              <a:spcAft>
                <a:spcPts val="1200"/>
              </a:spcAft>
            </a:pPr>
            <a:r>
              <a:rPr lang="en-US" b="1" dirty="0"/>
              <a:t>Model Fitness </a:t>
            </a:r>
          </a:p>
          <a:p>
            <a:pPr>
              <a:spcBef>
                <a:spcPts val="0"/>
              </a:spcBef>
              <a:spcAft>
                <a:spcPts val="1200"/>
              </a:spcAft>
            </a:pPr>
            <a:r>
              <a:rPr lang="en-US" dirty="0"/>
              <a:t>	How does the model perform predicting? </a:t>
            </a:r>
            <a:endParaRPr lang="en-US" b="1" dirty="0"/>
          </a:p>
          <a:p>
            <a:pPr>
              <a:spcBef>
                <a:spcPts val="1872"/>
              </a:spcBef>
              <a:spcAft>
                <a:spcPts val="1200"/>
              </a:spcAft>
            </a:pPr>
            <a:r>
              <a:rPr lang="en-US" b="1" dirty="0"/>
              <a:t>Comparison of Two Models   </a:t>
            </a:r>
          </a:p>
          <a:p>
            <a:pPr>
              <a:spcBef>
                <a:spcPts val="0"/>
              </a:spcBef>
              <a:spcAft>
                <a:spcPts val="1200"/>
              </a:spcAft>
            </a:pPr>
            <a:r>
              <a:rPr lang="en-US" dirty="0"/>
              <a:t>	How do we choose from two different models</a:t>
            </a:r>
            <a:r>
              <a:rPr lang="en-US" dirty="0" smtClean="0"/>
              <a:t>?</a:t>
            </a:r>
            <a:endParaRPr lang="en-US" dirty="0"/>
          </a:p>
          <a:p>
            <a:pPr>
              <a:spcAft>
                <a:spcPts val="1200"/>
              </a:spcAft>
            </a:pP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9</a:t>
            </a:fld>
            <a:endParaRPr lang="en-US"/>
          </a:p>
        </p:txBody>
      </p:sp>
    </p:spTree>
    <p:extLst>
      <p:ext uri="{BB962C8B-B14F-4D97-AF65-F5344CB8AC3E}">
        <p14:creationId xmlns:p14="http://schemas.microsoft.com/office/powerpoint/2010/main" val="58413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a Variable </a:t>
            </a:r>
            <a:endParaRPr lang="en-US" dirty="0">
              <a:effectLst/>
            </a:endParaRPr>
          </a:p>
        </p:txBody>
      </p:sp>
      <p:sp>
        <p:nvSpPr>
          <p:cNvPr id="3" name="Content Placeholder 2"/>
          <p:cNvSpPr>
            <a:spLocks noGrp="1"/>
          </p:cNvSpPr>
          <p:nvPr>
            <p:ph idx="1"/>
          </p:nvPr>
        </p:nvSpPr>
        <p:spPr>
          <a:xfrm>
            <a:off x="792266" y="1279757"/>
            <a:ext cx="10327008" cy="2111143"/>
          </a:xfrm>
        </p:spPr>
        <p:txBody>
          <a:bodyPr/>
          <a:lstStyle/>
          <a:p>
            <a:pPr>
              <a:spcAft>
                <a:spcPts val="1200"/>
              </a:spcAft>
            </a:pPr>
            <a:r>
              <a:rPr lang="en-US" sz="2400" dirty="0"/>
              <a:t>Let's image a scenario where we'd like to predict one variable using another (or a set of other) variables.</a:t>
            </a:r>
          </a:p>
          <a:p>
            <a:pPr>
              <a:spcAft>
                <a:spcPts val="1200"/>
              </a:spcAft>
            </a:pPr>
            <a:endParaRPr lang="en-US" sz="2400" dirty="0"/>
          </a:p>
          <a:p>
            <a:pPr>
              <a:spcAft>
                <a:spcPts val="1200"/>
              </a:spcAft>
            </a:pPr>
            <a:r>
              <a:rPr lang="en-US" sz="2400" b="1" dirty="0"/>
              <a:t>Examples:</a:t>
            </a:r>
          </a:p>
          <a:p>
            <a:pPr marL="457200" indent="-457200">
              <a:spcAft>
                <a:spcPts val="1200"/>
              </a:spcAft>
              <a:buFont typeface="Arial" charset="0"/>
              <a:buChar char="•"/>
            </a:pPr>
            <a:r>
              <a:rPr lang="en-US" sz="2400" dirty="0"/>
              <a:t>Predicting the amount of view a YouTube video will get next week based on video length, the date it was posted, previous number of views, etc.</a:t>
            </a:r>
          </a:p>
          <a:p>
            <a:pPr marL="457200" indent="-457200">
              <a:spcAft>
                <a:spcPts val="1200"/>
              </a:spcAft>
              <a:buFont typeface="Arial" charset="0"/>
              <a:buChar char="•"/>
            </a:pPr>
            <a:r>
              <a:rPr lang="en-US" sz="2400" dirty="0"/>
              <a:t>Predicting which movies a Netflix user will rate highly based on their previous movie ratings, demographic data etc.</a:t>
            </a:r>
          </a:p>
        </p:txBody>
      </p:sp>
      <p:sp>
        <p:nvSpPr>
          <p:cNvPr id="4" name="Slide Number Placeholder 3"/>
          <p:cNvSpPr>
            <a:spLocks noGrp="1"/>
          </p:cNvSpPr>
          <p:nvPr>
            <p:ph type="sldNum" sz="quarter" idx="12"/>
          </p:nvPr>
        </p:nvSpPr>
        <p:spPr/>
        <p:txBody>
          <a:bodyPr/>
          <a:lstStyle/>
          <a:p>
            <a:fld id="{81B7CCDB-6D39-0547-B7B3-C80E39D6513A}" type="slidenum">
              <a:rPr lang="en-US" smtClean="0"/>
              <a:t>10</a:t>
            </a:fld>
            <a:endParaRPr lang="en-US"/>
          </a:p>
        </p:txBody>
      </p:sp>
    </p:spTree>
    <p:extLst>
      <p:ext uri="{BB962C8B-B14F-4D97-AF65-F5344CB8AC3E}">
        <p14:creationId xmlns:p14="http://schemas.microsoft.com/office/powerpoint/2010/main" val="12573485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52980849"/>
              </p:ext>
            </p:extLst>
          </p:nvPr>
        </p:nvGraphicFramePr>
        <p:xfrm>
          <a:off x="3211466" y="3296797"/>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47316">
                <a:tc>
                  <a:txBody>
                    <a:bodyPr/>
                    <a:lstStyle/>
                    <a:p>
                      <a:r>
                        <a:rPr dirty="0"/>
                        <a:t>TV</a:t>
                      </a:r>
                      <a:endParaRPr dirty="0">
                        <a:solidFill>
                          <a:srgbClr val="002060"/>
                        </a:solidFill>
                      </a:endParaRPr>
                    </a:p>
                  </a:txBody>
                  <a:tcPr/>
                </a:tc>
                <a:tc>
                  <a:txBody>
                    <a:bodyPr/>
                    <a:lstStyle/>
                    <a:p>
                      <a:r>
                        <a:rPr dirty="0"/>
                        <a:t>radio</a:t>
                      </a:r>
                      <a:endParaRPr dirty="0">
                        <a:solidFill>
                          <a:srgbClr val="002060"/>
                        </a:solidFill>
                      </a:endParaRPr>
                    </a:p>
                  </a:txBody>
                  <a:tcPr/>
                </a:tc>
                <a:tc>
                  <a:txBody>
                    <a:bodyPr/>
                    <a:lstStyle/>
                    <a:p>
                      <a:r>
                        <a:rPr dirty="0"/>
                        <a:t>newspaper</a:t>
                      </a:r>
                      <a:endParaRPr dirty="0">
                        <a:solidFill>
                          <a:srgbClr val="002060"/>
                        </a:solidFill>
                      </a:endParaRPr>
                    </a:p>
                  </a:txBody>
                  <a:tcPr/>
                </a:tc>
                <a:tc>
                  <a:txBody>
                    <a:bodyPr/>
                    <a:lstStyle/>
                    <a:p>
                      <a:r>
                        <a:rPr dirty="0"/>
                        <a:t>sales</a:t>
                      </a:r>
                      <a:endParaRPr b="0" dirty="0">
                        <a:solidFill>
                          <a:schemeClr val="accent3">
                            <a:lumMod val="20000"/>
                            <a:lumOff val="80000"/>
                          </a:schemeClr>
                        </a:solidFill>
                      </a:endParaRPr>
                    </a:p>
                  </a:txBody>
                  <a:tcPr/>
                </a:tc>
                <a:extLst>
                  <a:ext uri="{0D108BD9-81ED-4DB2-BD59-A6C34878D82A}">
                    <a16:rowId xmlns:a16="http://schemas.microsoft.com/office/drawing/2014/main" xmlns=""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rPr dirty="0"/>
                        <a:t>22.1</a:t>
                      </a:r>
                    </a:p>
                  </a:txBody>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rPr dirty="0"/>
                        <a:t>45.1</a:t>
                      </a:r>
                    </a:p>
                  </a:txBody>
                  <a:tcPr/>
                </a:tc>
                <a:tc>
                  <a:txBody>
                    <a:bodyPr/>
                    <a:lstStyle/>
                    <a:p>
                      <a:r>
                        <a:rPr dirty="0"/>
                        <a:t>10.4</a:t>
                      </a:r>
                    </a:p>
                  </a:txBody>
                  <a:tcPr/>
                </a:tc>
                <a:extLst>
                  <a:ext uri="{0D108BD9-81ED-4DB2-BD59-A6C34878D82A}">
                    <a16:rowId xmlns:a16="http://schemas.microsoft.com/office/drawing/2014/main" xmlns="" val="10002"/>
                  </a:ext>
                </a:extLst>
              </a:tr>
              <a:tr h="300000">
                <a:tc>
                  <a:txBody>
                    <a:bodyPr/>
                    <a:lstStyle/>
                    <a:p>
                      <a:r>
                        <a:t>17.2</a:t>
                      </a:r>
                    </a:p>
                  </a:txBody>
                  <a:tcPr/>
                </a:tc>
                <a:tc>
                  <a:txBody>
                    <a:bodyPr/>
                    <a:lstStyle/>
                    <a:p>
                      <a:r>
                        <a:rPr dirty="0"/>
                        <a:t>45.9</a:t>
                      </a:r>
                    </a:p>
                  </a:txBody>
                  <a:tcPr/>
                </a:tc>
                <a:tc>
                  <a:txBody>
                    <a:bodyPr/>
                    <a:lstStyle/>
                    <a:p>
                      <a:r>
                        <a:t>69.3</a:t>
                      </a:r>
                    </a:p>
                  </a:txBody>
                  <a:tcPr/>
                </a:tc>
                <a:tc>
                  <a:txBody>
                    <a:bodyPr/>
                    <a:lstStyle/>
                    <a:p>
                      <a:r>
                        <a:t>9.3</a:t>
                      </a:r>
                    </a:p>
                  </a:txBody>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rPr dirty="0"/>
                        <a:t>58.5</a:t>
                      </a:r>
                    </a:p>
                  </a:txBody>
                  <a:tcPr/>
                </a:tc>
                <a:tc>
                  <a:txBody>
                    <a:bodyPr/>
                    <a:lstStyle/>
                    <a:p>
                      <a:r>
                        <a:t>18.5</a:t>
                      </a:r>
                    </a:p>
                  </a:txBody>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rPr dirty="0"/>
                        <a:t>10.8</a:t>
                      </a:r>
                    </a:p>
                  </a:txBody>
                  <a:tcPr/>
                </a:tc>
                <a:tc>
                  <a:txBody>
                    <a:bodyPr/>
                    <a:lstStyle/>
                    <a:p>
                      <a:r>
                        <a:rPr dirty="0"/>
                        <a:t>58.4</a:t>
                      </a:r>
                    </a:p>
                  </a:txBody>
                  <a:tcPr/>
                </a:tc>
                <a:tc>
                  <a:txBody>
                    <a:bodyPr/>
                    <a:lstStyle/>
                    <a:p>
                      <a:r>
                        <a:rPr dirty="0"/>
                        <a:t>12.9</a:t>
                      </a:r>
                    </a:p>
                  </a:txBody>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11</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11" name="TextBox 10"/>
          <p:cNvSpPr txBox="1"/>
          <p:nvPr/>
        </p:nvSpPr>
        <p:spPr>
          <a:xfrm>
            <a:off x="9257631" y="1461024"/>
            <a:ext cx="232756" cy="646331"/>
          </a:xfrm>
          <a:prstGeom prst="rect">
            <a:avLst/>
          </a:prstGeom>
          <a:noFill/>
        </p:spPr>
        <p:txBody>
          <a:bodyPr wrap="none" rtlCol="0">
            <a:spAutoFit/>
          </a:bodyPr>
          <a:lstStyle/>
          <a:p>
            <a:pPr algn="ctr"/>
            <a:r>
              <a:rPr lang="en-US" dirty="0">
                <a:latin typeface="Karla" charset="0"/>
                <a:ea typeface="Karla" charset="0"/>
                <a:cs typeface="Karla" charset="0"/>
              </a:rPr>
              <a:t>,</a:t>
            </a:r>
          </a:p>
          <a:p>
            <a:pPr algn="ctr"/>
            <a:endParaRPr lang="en-US" dirty="0">
              <a:latin typeface="Karla" charset="0"/>
              <a:ea typeface="Karla" charset="0"/>
              <a:cs typeface="Karla" charset="0"/>
            </a:endParaRPr>
          </a:p>
        </p:txBody>
      </p:sp>
      <p:sp>
        <p:nvSpPr>
          <p:cNvPr id="15" name="Content Placeholder 2"/>
          <p:cNvSpPr txBox="1">
            <a:spLocks/>
          </p:cNvSpPr>
          <p:nvPr/>
        </p:nvSpPr>
        <p:spPr>
          <a:xfrm>
            <a:off x="833415" y="946122"/>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 </a:t>
            </a:r>
            <a:r>
              <a:rPr lang="en-US" b="1" dirty="0"/>
              <a:t>Advertising data set</a:t>
            </a:r>
            <a:r>
              <a:rPr lang="en-US" dirty="0"/>
              <a:t> consists of the sales of that product in 200 different markets, along with advertising budgets for the product in each of those markets for three different media: TV, radio, and newspaper.  Everything is given in units of $1000. </a:t>
            </a:r>
          </a:p>
        </p:txBody>
      </p:sp>
      <p:sp>
        <p:nvSpPr>
          <p:cNvPr id="7" name="TextBox 6"/>
          <p:cNvSpPr txBox="1"/>
          <p:nvPr/>
        </p:nvSpPr>
        <p:spPr>
          <a:xfrm>
            <a:off x="1146629" y="5730889"/>
            <a:ext cx="10479314" cy="1200329"/>
          </a:xfrm>
          <a:prstGeom prst="rect">
            <a:avLst/>
          </a:prstGeom>
          <a:noFill/>
        </p:spPr>
        <p:txBody>
          <a:bodyPr wrap="square" rtlCol="0">
            <a:spAutoFit/>
          </a:bodyPr>
          <a:lstStyle/>
          <a:p>
            <a:r>
              <a:rPr lang="en-US" dirty="0"/>
              <a:t>Some of the figures in this presentation are taken from "An Introduction to Statistical Learning, with applications in R"  (Springer, 2013) with permission from the authors: G. James, D. Witten,  T. Hastie and R. </a:t>
            </a:r>
            <a:r>
              <a:rPr lang="en-US" dirty="0" err="1"/>
              <a:t>Tibshirani</a:t>
            </a:r>
            <a:r>
              <a:rPr lang="en-US" dirty="0"/>
              <a:t> " </a:t>
            </a:r>
          </a:p>
          <a:p>
            <a:endParaRPr lang="en-US" dirty="0"/>
          </a:p>
        </p:txBody>
      </p:sp>
    </p:spTree>
    <p:extLst>
      <p:ext uri="{BB962C8B-B14F-4D97-AF65-F5344CB8AC3E}">
        <p14:creationId xmlns:p14="http://schemas.microsoft.com/office/powerpoint/2010/main" val="16006603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sp>
        <p:nvSpPr>
          <p:cNvPr id="3" name="Content Placeholder 2"/>
          <p:cNvSpPr>
            <a:spLocks noGrp="1"/>
          </p:cNvSpPr>
          <p:nvPr>
            <p:ph idx="1"/>
          </p:nvPr>
        </p:nvSpPr>
        <p:spPr>
          <a:xfrm>
            <a:off x="932496" y="1546287"/>
            <a:ext cx="10327008" cy="2111143"/>
          </a:xfrm>
        </p:spPr>
        <p:txBody>
          <a:bodyPr/>
          <a:lstStyle/>
          <a:p>
            <a:r>
              <a:rPr lang="en-US" dirty="0"/>
              <a:t>There is an asymmetry in many of these problems: </a:t>
            </a:r>
          </a:p>
          <a:p>
            <a:pPr marL="923925"/>
            <a:r>
              <a:rPr lang="en-US" dirty="0"/>
              <a:t>The variable we'd like to predict may be more difficult to measure, is more important than the other(s), or may be directly or indirectly influenced by the values of the other variable(s).</a:t>
            </a:r>
          </a:p>
          <a:p>
            <a:endParaRPr lang="en-US" dirty="0"/>
          </a:p>
          <a:p>
            <a:r>
              <a:rPr lang="en-US" dirty="0"/>
              <a:t>Thus, we'd like to define two categories of variables: </a:t>
            </a:r>
          </a:p>
          <a:p>
            <a:pPr marL="979488" indent="-455613">
              <a:buFont typeface="Arial" charset="0"/>
              <a:buChar char="•"/>
            </a:pPr>
            <a:r>
              <a:rPr lang="en-US" dirty="0"/>
              <a:t>variables whose value we want to predict </a:t>
            </a:r>
          </a:p>
          <a:p>
            <a:pPr marL="979488" indent="-455613">
              <a:buFont typeface="Arial" charset="0"/>
              <a:buChar char="•"/>
            </a:pPr>
            <a:r>
              <a:rPr lang="en-US" dirty="0"/>
              <a:t>variables whose values we use to make our </a:t>
            </a:r>
            <a:r>
              <a:rPr lang="en-US" dirty="0" smtClean="0"/>
              <a:t>prediction</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spTree>
    <p:extLst>
      <p:ext uri="{BB962C8B-B14F-4D97-AF65-F5344CB8AC3E}">
        <p14:creationId xmlns:p14="http://schemas.microsoft.com/office/powerpoint/2010/main" val="11213675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2756206"/>
              </p:ext>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13</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052944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2756206"/>
              </p:ext>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502229" y="1017486"/>
            <a:ext cx="2532640" cy="1793570"/>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1586228" y="1156745"/>
                <a:ext cx="2370263" cy="179805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charset="0"/>
                        </a:rPr>
                        <m:t>𝑋</m:t>
                      </m:r>
                      <m:r>
                        <a:rPr lang="en-US" i="1" smtClean="0">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𝑝</m:t>
                          </m:r>
                        </m:sub>
                      </m:sSub>
                    </m:oMath>
                  </m:oMathPara>
                </a14:m>
                <a:endParaRPr lang="en-US" b="1" i="1" dirty="0">
                  <a:latin typeface="Karla" charset="0"/>
                  <a:ea typeface="Karla" charset="0"/>
                  <a:cs typeface="Karla"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𝑋</m:t>
                          </m:r>
                        </m:e>
                        <m:sub>
                          <m:r>
                            <a:rPr lang="en-US" i="1">
                              <a:latin typeface="Cambria Math" charset="0"/>
                            </a:rPr>
                            <m:t>𝑗</m:t>
                          </m:r>
                        </m:sub>
                      </m:sSub>
                      <m:r>
                        <a:rPr lang="en-US" i="1">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r>
                            <a:rPr lang="en-US" b="0" i="1" smtClean="0">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𝑖</m:t>
                          </m:r>
                          <m:r>
                            <a:rPr lang="en-US" i="1">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𝑛𝑗</m:t>
                          </m:r>
                        </m:sub>
                      </m:sSub>
                    </m:oMath>
                  </m:oMathPara>
                </a14:m>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86228" y="1156745"/>
                <a:ext cx="2370263" cy="1798056"/>
              </a:xfrm>
              <a:prstGeom prst="rect">
                <a:avLst/>
              </a:prstGeom>
              <a:blipFill rotWithShape="0">
                <a:blip r:embed="rId3"/>
                <a:stretch>
                  <a:fillRect/>
                </a:stretch>
              </a:blipFill>
            </p:spPr>
            <p:txBody>
              <a:bodyPr/>
              <a:lstStyle/>
              <a:p>
                <a:r>
                  <a:rPr lang="en-US">
                    <a:noFill/>
                  </a:rPr>
                  <a:t> </a:t>
                </a:r>
              </a:p>
            </p:txBody>
          </p:sp>
        </mc:Fallback>
      </mc:AlternateContent>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15" name="Rectangle 14"/>
              <p:cNvSpPr/>
              <p:nvPr/>
            </p:nvSpPr>
            <p:spPr>
              <a:xfrm>
                <a:off x="8549052" y="1461024"/>
                <a:ext cx="1649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b="0" i="1" smtClean="0">
                              <a:latin typeface="Cambria Math" charset="0"/>
                            </a:rPr>
                            <m:t>𝑛</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8549052" y="1461024"/>
                <a:ext cx="1649914" cy="369332"/>
              </a:xfrm>
              <a:prstGeom prst="rect">
                <a:avLst/>
              </a:prstGeom>
              <a:blipFill rotWithShape="0">
                <a:blip r:embed="rId4"/>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19322582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96834"/>
          </a:xfrm>
          <a:solidFill>
            <a:schemeClr val="tx1">
              <a:lumMod val="65000"/>
              <a:lumOff val="35000"/>
            </a:schemeClr>
          </a:solidFill>
        </p:spPr>
        <p:txBody>
          <a:bodyPr anchor="ctr"/>
          <a:lstStyle/>
          <a:p>
            <a:r>
              <a:rPr lang="en-US" dirty="0">
                <a:solidFill>
                  <a:schemeClr val="bg1">
                    <a:lumMod val="95000"/>
                  </a:schemeClr>
                </a:solidFill>
              </a:rPr>
              <a:t>	Definition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015473"/>
                <a:ext cx="10753340" cy="3901702"/>
              </a:xfrm>
              <a:solidFill>
                <a:schemeClr val="bg1">
                  <a:lumMod val="85000"/>
                  <a:alpha val="92000"/>
                </a:schemeClr>
              </a:solidFill>
            </p:spPr>
            <p:txBody>
              <a:bodyPr/>
              <a:lstStyle/>
              <a:p>
                <a:pPr>
                  <a:spcAft>
                    <a:spcPts val="1800"/>
                  </a:spcAft>
                </a:pPr>
                <a:r>
                  <a:rPr lang="en-US" sz="2400" dirty="0"/>
                  <a:t>We are observing </a:t>
                </a:r>
                <a14:m>
                  <m:oMath xmlns:m="http://schemas.openxmlformats.org/officeDocument/2006/math">
                    <m:r>
                      <a:rPr lang="en-US" sz="2400" b="0" i="1" smtClean="0">
                        <a:latin typeface="Cambria Math" charset="0"/>
                      </a:rPr>
                      <m:t>𝑝</m:t>
                    </m:r>
                    <m:r>
                      <a:rPr lang="en-US" sz="2400" b="0" i="1" smtClean="0">
                        <a:latin typeface="Cambria Math" charset="0"/>
                      </a:rPr>
                      <m:t>+1 </m:t>
                    </m:r>
                  </m:oMath>
                </a14:m>
                <a:r>
                  <a:rPr lang="en-US" sz="2400" dirty="0"/>
                  <a:t>number variables and we are making </a:t>
                </a:r>
                <a14:m>
                  <m:oMath xmlns:m="http://schemas.openxmlformats.org/officeDocument/2006/math">
                    <m:r>
                      <a:rPr lang="en-US" sz="2400" b="0" i="1" smtClean="0">
                        <a:latin typeface="Cambria Math" charset="0"/>
                      </a:rPr>
                      <m:t>𝑛</m:t>
                    </m:r>
                    <m:r>
                      <a:rPr lang="en-US" sz="2400" b="0" i="1" smtClean="0">
                        <a:latin typeface="Cambria Math" charset="0"/>
                      </a:rPr>
                      <m:t> </m:t>
                    </m:r>
                  </m:oMath>
                </a14:m>
                <a:r>
                  <a:rPr lang="en-US" sz="2400" dirty="0"/>
                  <a:t>sets of observations. We call:</a:t>
                </a:r>
              </a:p>
              <a:p>
                <a:pPr marL="923925" indent="-344488">
                  <a:spcAft>
                    <a:spcPts val="1800"/>
                  </a:spcAft>
                  <a:buFont typeface="Arial" charset="0"/>
                  <a:buChar char="•"/>
                </a:pPr>
                <a:r>
                  <a:rPr lang="en-US" sz="2400" dirty="0"/>
                  <a:t>the variable we'd like to predict the </a:t>
                </a:r>
                <a:r>
                  <a:rPr lang="en-US" sz="2400" b="1" dirty="0"/>
                  <a:t>outcome</a:t>
                </a:r>
                <a:r>
                  <a:rPr lang="en-US" sz="2400" dirty="0"/>
                  <a:t> or </a:t>
                </a:r>
                <a:r>
                  <a:rPr lang="en-US" sz="2400" b="1" dirty="0"/>
                  <a:t>response variable</a:t>
                </a:r>
                <a:r>
                  <a:rPr lang="en-US" sz="2400" dirty="0"/>
                  <a:t>; typically, we denote this variable by </a:t>
                </a:r>
                <a14:m>
                  <m:oMath xmlns:m="http://schemas.openxmlformats.org/officeDocument/2006/math">
                    <m:r>
                      <a:rPr lang="en-US" sz="2400" b="0" i="1" smtClean="0">
                        <a:latin typeface="Cambria Math" charset="0"/>
                      </a:rPr>
                      <m:t>𝑌</m:t>
                    </m:r>
                    <m:r>
                      <a:rPr lang="en-US" sz="2400" i="1">
                        <a:latin typeface="Cambria Math" charset="0"/>
                      </a:rPr>
                      <m:t> </m:t>
                    </m:r>
                  </m:oMath>
                </a14:m>
                <a:r>
                  <a:rPr lang="en-US" sz="2400" dirty="0"/>
                  <a:t>and the individual measurements </a:t>
                </a:r>
                <a14:m>
                  <m:oMath xmlns:m="http://schemas.openxmlformats.org/officeDocument/2006/math">
                    <m:sSub>
                      <m:sSubPr>
                        <m:ctrlPr>
                          <a:rPr lang="en-US" sz="240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r>
                      <a:rPr lang="en-US" sz="2400" b="0" i="1" smtClean="0">
                        <a:latin typeface="Cambria Math" charset="0"/>
                      </a:rPr>
                      <m:t>.</m:t>
                    </m:r>
                  </m:oMath>
                </a14:m>
                <a:endParaRPr lang="en-US" sz="2400" b="0" dirty="0"/>
              </a:p>
              <a:p>
                <a:pPr marL="923925" indent="-344488">
                  <a:spcAft>
                    <a:spcPts val="1800"/>
                  </a:spcAft>
                  <a:buFont typeface="Arial" charset="0"/>
                  <a:buChar char="•"/>
                </a:pPr>
                <a:r>
                  <a:rPr lang="en-US" sz="2400" dirty="0"/>
                  <a:t>the variables we use in making the predictions the </a:t>
                </a:r>
                <a:r>
                  <a:rPr lang="en-US" sz="2400" b="1" dirty="0"/>
                  <a:t>features</a:t>
                </a:r>
                <a:r>
                  <a:rPr lang="en-US" sz="2400" dirty="0"/>
                  <a:t> or </a:t>
                </a:r>
                <a:r>
                  <a:rPr lang="en-US" sz="2400" b="1" dirty="0"/>
                  <a:t>predictor</a:t>
                </a:r>
                <a:r>
                  <a:rPr lang="en-US" sz="2400" dirty="0"/>
                  <a:t> variables; typically, we denote these variables by </a:t>
                </a:r>
                <a14:m>
                  <m:oMath xmlns:m="http://schemas.openxmlformats.org/officeDocument/2006/math">
                    <m:r>
                      <a:rPr lang="en-US" sz="2400" b="0" i="1" smtClean="0">
                        <a:latin typeface="Cambria Math" charset="0"/>
                      </a:rPr>
                      <m:t>𝑋</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i="1">
                            <a:latin typeface="Cambria Math" charset="0"/>
                          </a:rPr>
                        </m:ctrlPr>
                      </m:sSubPr>
                      <m:e>
                        <m:r>
                          <a:rPr lang="en-US" sz="2400" i="1">
                            <a:latin typeface="Cambria Math" charset="0"/>
                          </a:rPr>
                          <m:t>𝑋</m:t>
                        </m:r>
                      </m:e>
                      <m:sub>
                        <m:r>
                          <a:rPr lang="en-US" sz="2400" b="0" i="1" smtClean="0">
                            <a:latin typeface="Cambria Math" charset="0"/>
                          </a:rPr>
                          <m:t>𝑝</m:t>
                        </m:r>
                      </m:sub>
                    </m:sSub>
                  </m:oMath>
                </a14:m>
                <a:r>
                  <a:rPr lang="en-US" sz="2400" dirty="0"/>
                  <a:t> and the individual measurements </a:t>
                </a:r>
                <a14:m>
                  <m:oMath xmlns:m="http://schemas.openxmlformats.org/officeDocument/2006/math">
                    <m:sSub>
                      <m:sSubPr>
                        <m:ctrlPr>
                          <a:rPr lang="en-US" sz="2400" i="1">
                            <a:latin typeface="Cambria Math" charset="0"/>
                          </a:rPr>
                        </m:ctrlPr>
                      </m:sSubPr>
                      <m:e>
                        <m:r>
                          <a:rPr lang="en-US" sz="2400" b="0" i="1" smtClean="0">
                            <a:latin typeface="Cambria Math" charset="0"/>
                          </a:rPr>
                          <m:t>𝑥</m:t>
                        </m:r>
                      </m:e>
                      <m:sub>
                        <m:r>
                          <a:rPr lang="en-US" sz="2400" b="0" i="1" smtClean="0">
                            <a:latin typeface="Cambria Math" charset="0"/>
                          </a:rPr>
                          <m:t>𝑖</m:t>
                        </m:r>
                        <m:r>
                          <a:rPr lang="en-US" sz="2400" b="0" i="1" smtClean="0">
                            <a:latin typeface="Cambria Math" charset="0"/>
                          </a:rPr>
                          <m:t>,</m:t>
                        </m:r>
                        <m:r>
                          <a:rPr lang="en-US" sz="2400" b="0" i="1" smtClean="0">
                            <a:latin typeface="Cambria Math" charset="0"/>
                          </a:rPr>
                          <m:t>𝑗</m:t>
                        </m:r>
                      </m:sub>
                    </m:sSub>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015473"/>
                <a:ext cx="10753340" cy="3901702"/>
              </a:xfrm>
              <a:blipFill rotWithShape="0">
                <a:blip r:embed="rId3"/>
                <a:stretch>
                  <a:fillRect l="-907" t="-1218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15</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833415" y="5032311"/>
                <a:ext cx="10581643" cy="830997"/>
              </a:xfrm>
              <a:prstGeom prst="rect">
                <a:avLst/>
              </a:prstGeom>
              <a:noFill/>
            </p:spPr>
            <p:txBody>
              <a:bodyPr wrap="square" rtlCol="0">
                <a:spAutoFit/>
              </a:bodyPr>
              <a:lstStyle/>
              <a:p>
                <a:r>
                  <a:rPr lang="en-US" sz="2400" b="1" dirty="0">
                    <a:solidFill>
                      <a:srgbClr val="464646"/>
                    </a:solidFill>
                    <a:latin typeface="Karla" charset="0"/>
                    <a:ea typeface="Karla" charset="0"/>
                    <a:cs typeface="Karla" charset="0"/>
                  </a:rPr>
                  <a:t>Note: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indexes the observation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𝑛</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and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 indexes the value of the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a:t>
                </a:r>
                <a:r>
                  <a:rPr lang="en-US" sz="2400" dirty="0" err="1">
                    <a:solidFill>
                      <a:srgbClr val="464646"/>
                    </a:solidFill>
                    <a:latin typeface="Karla" charset="0"/>
                    <a:ea typeface="Karla" charset="0"/>
                    <a:cs typeface="Karla" charset="0"/>
                  </a:rPr>
                  <a:t>th</a:t>
                </a:r>
                <a:r>
                  <a:rPr lang="en-US" sz="2400" dirty="0">
                    <a:solidFill>
                      <a:srgbClr val="464646"/>
                    </a:solidFill>
                    <a:latin typeface="Karla" charset="0"/>
                    <a:ea typeface="Karla" charset="0"/>
                    <a:cs typeface="Karla" charset="0"/>
                  </a:rPr>
                  <a:t> predictor variable (</a:t>
                </a:r>
                <a14:m>
                  <m:oMath xmlns:m="http://schemas.openxmlformats.org/officeDocument/2006/math">
                    <m:r>
                      <m:rPr>
                        <m:sty m:val="p"/>
                      </m:rPr>
                      <a:rPr lang="en-US" sz="2400">
                        <a:solidFill>
                          <a:srgbClr val="464646"/>
                        </a:solidFill>
                        <a:latin typeface="Cambria Math" charset="0"/>
                        <a:ea typeface="Karla" charset="0"/>
                        <a:cs typeface="Karla" charset="0"/>
                      </a:rPr>
                      <m:t>j</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𝑝</m:t>
                    </m:r>
                    <m:r>
                      <a:rPr lang="en-US" sz="2400">
                        <a:solidFill>
                          <a:srgbClr val="464646"/>
                        </a:solidFill>
                        <a:latin typeface="Cambria Math" charset="0"/>
                        <a:ea typeface="Karla" charset="0"/>
                        <a:cs typeface="Karla" charset="0"/>
                      </a:rPr>
                      <m:t>)</m:t>
                    </m:r>
                  </m:oMath>
                </a14:m>
                <a:r>
                  <a:rPr lang="en-US" sz="2400" dirty="0">
                    <a:solidFill>
                      <a:srgbClr val="464646"/>
                    </a:solidFill>
                    <a:latin typeface="Karla" charset="0"/>
                    <a:ea typeface="Karla" charset="0"/>
                    <a:cs typeface="Karla" charset="0"/>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833415" y="5032311"/>
                <a:ext cx="10581643" cy="830997"/>
              </a:xfrm>
              <a:prstGeom prst="rect">
                <a:avLst/>
              </a:prstGeom>
              <a:blipFill rotWithShape="0">
                <a:blip r:embed="rId4"/>
                <a:stretch>
                  <a:fillRect l="-922" t="-57353" b="-29412"/>
                </a:stretch>
              </a:blipFill>
            </p:spPr>
            <p:txBody>
              <a:bodyPr/>
              <a:lstStyle/>
              <a:p>
                <a:r>
                  <a:rPr lang="en-US">
                    <a:noFill/>
                  </a:rPr>
                  <a:t> </a:t>
                </a:r>
              </a:p>
            </p:txBody>
          </p:sp>
        </mc:Fallback>
      </mc:AlternateContent>
    </p:spTree>
    <p:extLst>
      <p:ext uri="{BB962C8B-B14F-4D97-AF65-F5344CB8AC3E}">
        <p14:creationId xmlns:p14="http://schemas.microsoft.com/office/powerpoint/2010/main" val="12219827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Statistical Model</a:t>
            </a:r>
          </a:p>
        </p:txBody>
      </p:sp>
      <p:sp>
        <p:nvSpPr>
          <p:cNvPr id="3" name="Slide Number Placeholder 2"/>
          <p:cNvSpPr>
            <a:spLocks noGrp="1"/>
          </p:cNvSpPr>
          <p:nvPr>
            <p:ph type="sldNum" sz="quarter" idx="12"/>
          </p:nvPr>
        </p:nvSpPr>
        <p:spPr/>
        <p:txBody>
          <a:bodyPr/>
          <a:lstStyle/>
          <a:p>
            <a:fld id="{81B7CCDB-6D39-0547-B7B3-C80E39D6513A}" type="slidenum">
              <a:rPr lang="en-US" smtClean="0"/>
              <a:t>16</a:t>
            </a:fld>
            <a:endParaRPr lang="en-US"/>
          </a:p>
        </p:txBody>
      </p:sp>
    </p:spTree>
    <p:extLst>
      <p:ext uri="{BB962C8B-B14F-4D97-AF65-F5344CB8AC3E}">
        <p14:creationId xmlns:p14="http://schemas.microsoft.com/office/powerpoint/2010/main" val="2303686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True vs. Statistical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7"/>
                <a:ext cx="10327008" cy="4815744"/>
              </a:xfrm>
            </p:spPr>
            <p:txBody>
              <a:bodyPr/>
              <a:lstStyle/>
              <a:p>
                <a:pPr>
                  <a:spcAft>
                    <a:spcPts val="1800"/>
                  </a:spcAft>
                </a:pPr>
                <a:r>
                  <a:rPr lang="en-US" sz="2400" dirty="0"/>
                  <a:t>We will assume that the response variable, </a:t>
                </a:r>
                <a14:m>
                  <m:oMath xmlns:m="http://schemas.openxmlformats.org/officeDocument/2006/math">
                    <m:r>
                      <a:rPr lang="en-US" sz="2400" b="0" i="1" smtClean="0">
                        <a:latin typeface="Cambria Math" panose="02040503050406030204" pitchFamily="18" charset="0"/>
                      </a:rPr>
                      <m:t>𝑌</m:t>
                    </m:r>
                  </m:oMath>
                </a14:m>
                <a:r>
                  <a:rPr lang="en-US" sz="2400" dirty="0"/>
                  <a:t>, relates to the predictors, </a:t>
                </a:r>
                <a14:m>
                  <m:oMath xmlns:m="http://schemas.openxmlformats.org/officeDocument/2006/math">
                    <m:r>
                      <a:rPr lang="en-US" sz="2400" b="0" i="1" smtClean="0">
                        <a:latin typeface="Cambria Math" panose="02040503050406030204" pitchFamily="18" charset="0"/>
                      </a:rPr>
                      <m:t>𝑋</m:t>
                    </m:r>
                  </m:oMath>
                </a14:m>
                <a:r>
                  <a:rPr lang="en-US" sz="2400" dirty="0"/>
                  <a:t>, through some unknown function expressed generally as:</a:t>
                </a:r>
              </a:p>
              <a:p>
                <a:pPr>
                  <a:spcAft>
                    <a:spcPts val="18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𝑌</m:t>
                      </m:r>
                      <m:r>
                        <a:rPr lang="en-US" sz="2400" b="0" i="1" smtClean="0">
                          <a:latin typeface="Cambria Math" charset="0"/>
                        </a:rPr>
                        <m:t>=</m:t>
                      </m:r>
                      <m:r>
                        <a:rPr lang="en-US" sz="2400" b="0" i="1" smtClean="0">
                          <a:latin typeface="Cambria Math" charset="0"/>
                        </a:rPr>
                        <m:t>𝑓</m:t>
                      </m:r>
                      <m:d>
                        <m:dPr>
                          <m:ctrlPr>
                            <a:rPr lang="en-US" sz="2400" b="0" i="1" smtClean="0">
                              <a:latin typeface="Cambria Math" charset="0"/>
                            </a:rPr>
                          </m:ctrlPr>
                        </m:dPr>
                        <m:e>
                          <m:r>
                            <a:rPr lang="en-US" sz="2400" b="0" i="1" smtClean="0">
                              <a:latin typeface="Cambria Math" panose="02040503050406030204" pitchFamily="18" charset="0"/>
                            </a:rPr>
                            <m:t>𝑋</m:t>
                          </m:r>
                        </m:e>
                      </m:d>
                      <m:r>
                        <a:rPr lang="en-US" sz="2400" b="0" i="1" smtClean="0">
                          <a:latin typeface="Cambria Math" charset="0"/>
                        </a:rPr>
                        <m:t>+</m:t>
                      </m:r>
                      <m:r>
                        <a:rPr lang="en-US" sz="2400" b="0" i="1" smtClean="0">
                          <a:latin typeface="Cambria Math" charset="0"/>
                        </a:rPr>
                        <m:t>𝜀</m:t>
                      </m:r>
                    </m:oMath>
                  </m:oMathPara>
                </a14:m>
                <a:endParaRPr lang="en-US" sz="2400" b="0" dirty="0"/>
              </a:p>
              <a:p>
                <a:pPr>
                  <a:spcAft>
                    <a:spcPts val="1800"/>
                  </a:spcAft>
                </a:pPr>
                <a:r>
                  <a:rPr lang="en-US" sz="2400" dirty="0"/>
                  <a:t>Here, </a:t>
                </a:r>
                <a14:m>
                  <m:oMath xmlns:m="http://schemas.openxmlformats.org/officeDocument/2006/math">
                    <m:r>
                      <a:rPr lang="en-US" sz="2400" b="0" i="1" smtClean="0">
                        <a:latin typeface="Cambria Math" charset="0"/>
                      </a:rPr>
                      <m:t>𝑓</m:t>
                    </m:r>
                  </m:oMath>
                </a14:m>
                <a:r>
                  <a:rPr lang="en-US" sz="2400" dirty="0"/>
                  <a:t> is the unknown function expressing an underlying rule for relating </a:t>
                </a:r>
                <a14:m>
                  <m:oMath xmlns:m="http://schemas.openxmlformats.org/officeDocument/2006/math">
                    <m:r>
                      <a:rPr lang="en-US" sz="2400" b="0" i="1" smtClean="0">
                        <a:latin typeface="Cambria Math" panose="02040503050406030204" pitchFamily="18" charset="0"/>
                      </a:rPr>
                      <m:t>𝑌</m:t>
                    </m:r>
                  </m:oMath>
                </a14:m>
                <a:r>
                  <a:rPr lang="en-US" sz="2400" dirty="0"/>
                  <a:t> to </a:t>
                </a:r>
                <a14:m>
                  <m:oMath xmlns:m="http://schemas.openxmlformats.org/officeDocument/2006/math">
                    <m:r>
                      <a:rPr lang="en-US" sz="2400" b="0" i="1" smtClean="0">
                        <a:latin typeface="Cambria Math" panose="02040503050406030204" pitchFamily="18" charset="0"/>
                      </a:rPr>
                      <m:t>𝑋</m:t>
                    </m:r>
                  </m:oMath>
                </a14:m>
                <a:r>
                  <a:rPr lang="en-US" sz="2400" dirty="0"/>
                  <a:t>, </a:t>
                </a:r>
                <a14:m>
                  <m:oMath xmlns:m="http://schemas.openxmlformats.org/officeDocument/2006/math">
                    <m:r>
                      <a:rPr lang="en-US" sz="2400" i="1">
                        <a:latin typeface="Cambria Math" charset="0"/>
                      </a:rPr>
                      <m:t>𝜀</m:t>
                    </m:r>
                    <m:r>
                      <a:rPr lang="en-US" sz="2400" b="0" i="0" smtClean="0">
                        <a:latin typeface="Cambria Math" charset="0"/>
                      </a:rPr>
                      <m:t> </m:t>
                    </m:r>
                  </m:oMath>
                </a14:m>
                <a:r>
                  <a:rPr lang="en-US" sz="2400" dirty="0"/>
                  <a:t>is the random amount (unrelated to </a:t>
                </a:r>
                <a14:m>
                  <m:oMath xmlns:m="http://schemas.openxmlformats.org/officeDocument/2006/math">
                    <m:r>
                      <a:rPr lang="en-US" sz="2400" b="0" i="1" smtClean="0">
                        <a:latin typeface="Cambria Math" panose="02040503050406030204" pitchFamily="18" charset="0"/>
                      </a:rPr>
                      <m:t>𝑋</m:t>
                    </m:r>
                  </m:oMath>
                </a14:m>
                <a:r>
                  <a:rPr lang="en-US" sz="2400" dirty="0"/>
                  <a:t>) that </a:t>
                </a:r>
                <a14:m>
                  <m:oMath xmlns:m="http://schemas.openxmlformats.org/officeDocument/2006/math">
                    <m:r>
                      <a:rPr lang="en-US" sz="2400" b="0" i="1" smtClean="0">
                        <a:latin typeface="Cambria Math" panose="02040503050406030204" pitchFamily="18" charset="0"/>
                      </a:rPr>
                      <m:t>𝑌</m:t>
                    </m:r>
                  </m:oMath>
                </a14:m>
                <a:r>
                  <a:rPr lang="en-US" sz="2400" dirty="0"/>
                  <a:t> differs from the rule </a:t>
                </a:r>
                <a14:m>
                  <m:oMath xmlns:m="http://schemas.openxmlformats.org/officeDocument/2006/math">
                    <m:r>
                      <a:rPr lang="en-US" sz="2400" b="0" i="1" smtClean="0">
                        <a:latin typeface="Cambria Math" charset="0"/>
                      </a:rPr>
                      <m:t>𝑓</m:t>
                    </m:r>
                    <m:d>
                      <m:dPr>
                        <m:ctrlPr>
                          <a:rPr lang="en-US" sz="2400" b="0" i="1" smtClean="0">
                            <a:latin typeface="Cambria Math" charset="0"/>
                          </a:rPr>
                        </m:ctrlPr>
                      </m:dPr>
                      <m:e>
                        <m:r>
                          <a:rPr lang="en-US" sz="2400" b="0" i="1" smtClean="0">
                            <a:latin typeface="Cambria Math" panose="02040503050406030204" pitchFamily="18" charset="0"/>
                          </a:rPr>
                          <m:t>𝑋</m:t>
                        </m:r>
                      </m:e>
                    </m:d>
                    <m:r>
                      <a:rPr lang="en-US" sz="2400" b="0" i="1" smtClean="0">
                        <a:latin typeface="Cambria Math" charset="0"/>
                      </a:rPr>
                      <m:t>.</m:t>
                    </m:r>
                  </m:oMath>
                </a14:m>
                <a:endParaRPr lang="en-US" sz="2400" dirty="0"/>
              </a:p>
              <a:p>
                <a:pPr>
                  <a:spcAft>
                    <a:spcPts val="1800"/>
                  </a:spcAft>
                </a:pPr>
                <a:endParaRPr lang="en-US" sz="2400" dirty="0"/>
              </a:p>
              <a:p>
                <a:pPr>
                  <a:spcAft>
                    <a:spcPts val="1800"/>
                  </a:spcAft>
                </a:pPr>
                <a:r>
                  <a:rPr lang="en-US" sz="2400" dirty="0"/>
                  <a:t>A </a:t>
                </a:r>
                <a:r>
                  <a:rPr lang="en-US" sz="2400" b="1" i="1" dirty="0"/>
                  <a:t>statistical model</a:t>
                </a:r>
                <a:r>
                  <a:rPr lang="en-US" sz="2400" b="1" dirty="0"/>
                  <a:t> </a:t>
                </a:r>
                <a:r>
                  <a:rPr lang="en-US" sz="2400" dirty="0"/>
                  <a:t>is any algorithm that estimates </a:t>
                </a:r>
                <a14:m>
                  <m:oMath xmlns:m="http://schemas.openxmlformats.org/officeDocument/2006/math">
                    <m:r>
                      <a:rPr lang="en-US" sz="2400" i="1">
                        <a:latin typeface="Cambria Math" charset="0"/>
                      </a:rPr>
                      <m:t>𝑓</m:t>
                    </m:r>
                  </m:oMath>
                </a14:m>
                <a:r>
                  <a:rPr lang="en-US" sz="2400" dirty="0"/>
                  <a:t>. We denote the estimated function as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𝑓</m:t>
                        </m:r>
                        <m:r>
                          <a:rPr lang="en-US" sz="2400" b="0" i="1" smtClean="0">
                            <a:latin typeface="Cambria Math" charset="0"/>
                          </a:rPr>
                          <m:t>.</m:t>
                        </m:r>
                      </m:e>
                    </m:acc>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7"/>
                <a:ext cx="10327008" cy="4815744"/>
              </a:xfrm>
              <a:blipFill>
                <a:blip r:embed="rId3"/>
                <a:stretch>
                  <a:fillRect l="-860" t="-787" r="-14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p:spTree>
    <p:extLst>
      <p:ext uri="{BB962C8B-B14F-4D97-AF65-F5344CB8AC3E}">
        <p14:creationId xmlns:p14="http://schemas.microsoft.com/office/powerpoint/2010/main" val="133606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DAEBD50D-B36D-7B4F-AAAF-E58223053A36}"/>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7" name="Rounded Rectangular Callout 16"/>
          <p:cNvSpPr/>
          <p:nvPr/>
        </p:nvSpPr>
        <p:spPr>
          <a:xfrm flipH="1">
            <a:off x="8871679" y="6023424"/>
            <a:ext cx="698206" cy="523073"/>
          </a:xfrm>
          <a:prstGeom prst="wedgeRoundRectCallout">
            <a:avLst>
              <a:gd name="adj1" fmla="val 160316"/>
              <a:gd name="adj2" fmla="val -10607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930735" y="6082729"/>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x</a:t>
            </a:r>
          </a:p>
        </p:txBody>
      </p:sp>
      <p:grpSp>
        <p:nvGrpSpPr>
          <p:cNvPr id="21" name="Group 20"/>
          <p:cNvGrpSpPr/>
          <p:nvPr/>
        </p:nvGrpSpPr>
        <p:grpSpPr>
          <a:xfrm>
            <a:off x="1344038" y="2719006"/>
            <a:ext cx="698206" cy="523073"/>
            <a:chOff x="1344038" y="2719006"/>
            <a:chExt cx="698206" cy="523073"/>
          </a:xfrm>
        </p:grpSpPr>
        <p:sp>
          <p:nvSpPr>
            <p:cNvPr id="19" name="Rounded Rectangular Callout 18"/>
            <p:cNvSpPr/>
            <p:nvPr/>
          </p:nvSpPr>
          <p:spPr>
            <a:xfrm flipH="1">
              <a:off x="1344038" y="2719006"/>
              <a:ext cx="698206" cy="523073"/>
            </a:xfrm>
            <a:prstGeom prst="wedgeRoundRectCallout">
              <a:avLst>
                <a:gd name="adj1" fmla="val -150051"/>
                <a:gd name="adj2" fmla="val 59156"/>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403094" y="2765098"/>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y</a:t>
              </a:r>
            </a:p>
          </p:txBody>
        </p:sp>
      </p:grpSp>
    </p:spTree>
    <p:extLst>
      <p:ext uri="{BB962C8B-B14F-4D97-AF65-F5344CB8AC3E}">
        <p14:creationId xmlns:p14="http://schemas.microsoft.com/office/powerpoint/2010/main" val="11246484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1</a:t>
            </a:fld>
            <a:endParaRPr lang="en-US"/>
          </a:p>
        </p:txBody>
      </p:sp>
      <p:sp>
        <p:nvSpPr>
          <p:cNvPr id="5" name="Content Placeholder 2">
            <a:extLst>
              <a:ext uri="{FF2B5EF4-FFF2-40B4-BE49-F238E27FC236}">
                <a16:creationId xmlns="" xmlns:a16="http://schemas.microsoft.com/office/drawing/2014/main" id="{4B42DE3A-C3D5-DB4E-8609-AB055504742F}"/>
              </a:ext>
            </a:extLst>
          </p:cNvPr>
          <p:cNvSpPr txBox="1">
            <a:spLocks/>
          </p:cNvSpPr>
          <p:nvPr/>
        </p:nvSpPr>
        <p:spPr>
          <a:xfrm>
            <a:off x="893322" y="1857554"/>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1700"/>
              </a:spcAft>
              <a:buFont typeface="Arial" charset="0"/>
              <a:buChar char="•"/>
            </a:pPr>
            <a:r>
              <a:rPr lang="en-US" sz="2800" b="1" dirty="0" smtClean="0">
                <a:solidFill>
                  <a:schemeClr val="accent1">
                    <a:lumMod val="75000"/>
                  </a:schemeClr>
                </a:solidFill>
              </a:rPr>
              <a:t>Advanced </a:t>
            </a:r>
            <a:r>
              <a:rPr lang="en-US" sz="2800" b="1" dirty="0">
                <a:solidFill>
                  <a:schemeClr val="accent1">
                    <a:lumMod val="75000"/>
                  </a:schemeClr>
                </a:solidFill>
              </a:rPr>
              <a:t>Sections </a:t>
            </a:r>
            <a:r>
              <a:rPr lang="en-US" sz="2800" dirty="0">
                <a:solidFill>
                  <a:schemeClr val="tx1">
                    <a:lumMod val="75000"/>
                    <a:lumOff val="25000"/>
                  </a:schemeClr>
                </a:solidFill>
              </a:rPr>
              <a:t>(A-Sections):</a:t>
            </a:r>
          </a:p>
          <a:p>
            <a:pPr marL="857212" lvl="1" indent="-457189">
              <a:spcAft>
                <a:spcPts val="1700"/>
              </a:spcAft>
              <a:buFont typeface="Arial" charset="0"/>
              <a:buChar char="•"/>
            </a:pPr>
            <a:r>
              <a:rPr lang="en-US" dirty="0">
                <a:solidFill>
                  <a:schemeClr val="tx1">
                    <a:lumMod val="75000"/>
                    <a:lumOff val="25000"/>
                  </a:schemeClr>
                </a:solidFill>
              </a:rPr>
              <a:t>Wednesday (start </a:t>
            </a:r>
            <a:r>
              <a:rPr lang="en-US" dirty="0">
                <a:solidFill>
                  <a:srgbClr val="C00000"/>
                </a:solidFill>
              </a:rPr>
              <a:t>9/18</a:t>
            </a:r>
            <a:r>
              <a:rPr lang="en-US" dirty="0">
                <a:solidFill>
                  <a:schemeClr val="tx1">
                    <a:lumMod val="75000"/>
                    <a:lumOff val="25000"/>
                  </a:schemeClr>
                </a:solidFill>
              </a:rPr>
              <a:t>) @ </a:t>
            </a:r>
            <a:r>
              <a:rPr lang="en-US" b="1" dirty="0">
                <a:solidFill>
                  <a:schemeClr val="tx1">
                    <a:lumMod val="75000"/>
                    <a:lumOff val="25000"/>
                  </a:schemeClr>
                </a:solidFill>
              </a:rPr>
              <a:t>4:30pm</a:t>
            </a:r>
            <a:r>
              <a:rPr lang="en-US" dirty="0">
                <a:solidFill>
                  <a:schemeClr val="tx1">
                    <a:lumMod val="75000"/>
                    <a:lumOff val="25000"/>
                  </a:schemeClr>
                </a:solidFill>
              </a:rPr>
              <a:t> </a:t>
            </a:r>
            <a:r>
              <a:rPr lang="en-US" dirty="0" smtClean="0">
                <a:solidFill>
                  <a:schemeClr val="tx1">
                    <a:lumMod val="75000"/>
                    <a:lumOff val="25000"/>
                  </a:schemeClr>
                </a:solidFill>
              </a:rPr>
              <a:t>(</a:t>
            </a:r>
            <a:r>
              <a:rPr lang="en-US" dirty="0" smtClean="0">
                <a:solidFill>
                  <a:srgbClr val="C00000"/>
                </a:solidFill>
              </a:rPr>
              <a:t>Sever 113</a:t>
            </a:r>
            <a:r>
              <a:rPr lang="en-US" dirty="0" smtClean="0">
                <a:solidFill>
                  <a:schemeClr val="tx1">
                    <a:lumMod val="75000"/>
                    <a:lumOff val="25000"/>
                  </a:schemeClr>
                </a:solidFill>
              </a:rPr>
              <a:t>)</a:t>
            </a:r>
          </a:p>
          <a:p>
            <a:pPr marL="457189" indent="-457189">
              <a:spcAft>
                <a:spcPts val="1700"/>
              </a:spcAft>
              <a:buFont typeface="Arial" charset="0"/>
              <a:buChar char="•"/>
            </a:pPr>
            <a:r>
              <a:rPr lang="en-US" sz="2800" b="1" dirty="0">
                <a:solidFill>
                  <a:schemeClr val="accent1">
                    <a:lumMod val="75000"/>
                  </a:schemeClr>
                </a:solidFill>
              </a:rPr>
              <a:t>Late </a:t>
            </a:r>
            <a:r>
              <a:rPr lang="en-US" sz="2800" b="1" dirty="0" smtClean="0">
                <a:solidFill>
                  <a:schemeClr val="accent1">
                    <a:lumMod val="75000"/>
                  </a:schemeClr>
                </a:solidFill>
              </a:rPr>
              <a:t>registrations: </a:t>
            </a:r>
          </a:p>
          <a:p>
            <a:pPr marL="857212" lvl="1" indent="-457189">
              <a:spcAft>
                <a:spcPts val="1700"/>
              </a:spcAft>
              <a:buFont typeface="Arial" charset="0"/>
              <a:buChar char="•"/>
            </a:pPr>
            <a:r>
              <a:rPr lang="en-US" dirty="0">
                <a:solidFill>
                  <a:schemeClr val="tx1">
                    <a:lumMod val="75000"/>
                    <a:lumOff val="25000"/>
                  </a:schemeClr>
                </a:solidFill>
              </a:rPr>
              <a:t>We will not approve more registrations after tonight 10:00pm. </a:t>
            </a:r>
            <a:r>
              <a:rPr lang="en-US" b="1" dirty="0">
                <a:solidFill>
                  <a:srgbClr val="C00000"/>
                </a:solidFill>
              </a:rPr>
              <a:t>Note</a:t>
            </a:r>
            <a:r>
              <a:rPr lang="en-US" dirty="0">
                <a:solidFill>
                  <a:schemeClr val="tx1">
                    <a:lumMod val="75000"/>
                    <a:lumOff val="25000"/>
                  </a:schemeClr>
                </a:solidFill>
              </a:rPr>
              <a:t>, if you are registering late, your grade for HW0 will be 0 and there will be no extension to HW1. </a:t>
            </a:r>
          </a:p>
        </p:txBody>
      </p:sp>
      <p:sp>
        <p:nvSpPr>
          <p:cNvPr id="8" name="Title 1">
            <a:extLst>
              <a:ext uri="{FF2B5EF4-FFF2-40B4-BE49-F238E27FC236}">
                <a16:creationId xmlns="" xmlns:a16="http://schemas.microsoft.com/office/drawing/2014/main" id="{33BD8E3E-02C2-A04A-ABCD-1382F18753BD}"/>
              </a:ext>
            </a:extLst>
          </p:cNvPr>
          <p:cNvSpPr txBox="1">
            <a:spLocks/>
          </p:cNvSpPr>
          <p:nvPr/>
        </p:nvSpPr>
        <p:spPr>
          <a:xfrm>
            <a:off x="2851121" y="580975"/>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1899715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54549469-8AF1-9940-B998-470C6F7A3294}"/>
              </a:ext>
            </a:extLst>
          </p:cNvPr>
          <p:cNvPicPr>
            <a:picLocks noChangeAspect="1"/>
          </p:cNvPicPr>
          <p:nvPr/>
        </p:nvPicPr>
        <p:blipFill>
          <a:blip r:embed="rId2"/>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5" name="Freeform 4"/>
          <p:cNvSpPr/>
          <p:nvPr/>
        </p:nvSpPr>
        <p:spPr>
          <a:xfrm>
            <a:off x="5798873" y="1991638"/>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ounded Rectangular Callout 13"/>
              <p:cNvSpPr/>
              <p:nvPr/>
            </p:nvSpPr>
            <p:spPr>
              <a:xfrm flipH="1">
                <a:off x="6312351" y="3390900"/>
                <a:ext cx="1864752" cy="963542"/>
              </a:xfrm>
              <a:prstGeom prst="wedgeRoundRectCallout">
                <a:avLst>
                  <a:gd name="adj1" fmla="val 69233"/>
                  <a:gd name="adj2" fmla="val 119092"/>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What is the value of </a:t>
                </a:r>
                <a:r>
                  <a:rPr lang="en-US" i="1" dirty="0">
                    <a:solidFill>
                      <a:schemeClr val="tx1"/>
                    </a:solidFill>
                    <a:latin typeface="Karla" charset="0"/>
                    <a:ea typeface="Karla" charset="0"/>
                    <a:cs typeface="Karla" charset="0"/>
                  </a:rPr>
                  <a:t>y</a:t>
                </a:r>
                <a:r>
                  <a:rPr lang="en-US" dirty="0">
                    <a:solidFill>
                      <a:schemeClr val="tx1"/>
                    </a:solidFill>
                    <a:latin typeface="Karla" charset="0"/>
                    <a:ea typeface="Karla" charset="0"/>
                    <a:cs typeface="Karla" charset="0"/>
                  </a:rPr>
                  <a:t> at this </a:t>
                </a:r>
                <a14:m>
                  <m:oMath xmlns:m="http://schemas.openxmlformats.org/officeDocument/2006/math">
                    <m:r>
                      <a:rPr lang="en-US" b="0" i="1" smtClean="0">
                        <a:solidFill>
                          <a:schemeClr val="tx1"/>
                        </a:solidFill>
                        <a:latin typeface="Cambria Math" charset="0"/>
                        <a:ea typeface="Karla" charset="0"/>
                        <a:cs typeface="Karla" charset="0"/>
                      </a:rPr>
                      <m:t>𝑥</m:t>
                    </m:r>
                  </m:oMath>
                </a14:m>
                <a:r>
                  <a:rPr lang="en-US" dirty="0">
                    <a:solidFill>
                      <a:schemeClr val="tx1"/>
                    </a:solidFill>
                    <a:latin typeface="Karla" charset="0"/>
                    <a:ea typeface="Karla" charset="0"/>
                    <a:cs typeface="Karla" charset="0"/>
                  </a:rPr>
                  <a:t>?</a:t>
                </a:r>
              </a:p>
            </p:txBody>
          </p:sp>
        </mc:Choice>
        <mc:Fallback xmlns="">
          <p:sp>
            <p:nvSpPr>
              <p:cNvPr id="14" name="Rounded Rectangular Callout 13"/>
              <p:cNvSpPr>
                <a:spLocks noRot="1" noChangeAspect="1" noMove="1" noResize="1" noEditPoints="1" noAdjustHandles="1" noChangeArrowheads="1" noChangeShapeType="1" noTextEdit="1"/>
              </p:cNvSpPr>
              <p:nvPr/>
            </p:nvSpPr>
            <p:spPr>
              <a:xfrm flipH="1">
                <a:off x="6312351" y="3390900"/>
                <a:ext cx="1864752" cy="963542"/>
              </a:xfrm>
              <a:prstGeom prst="wedgeRoundRectCallout">
                <a:avLst>
                  <a:gd name="adj1" fmla="val 69233"/>
                  <a:gd name="adj2" fmla="val 119092"/>
                  <a:gd name="adj3" fmla="val 16667"/>
                </a:avLst>
              </a:prstGeom>
              <a:blipFill rotWithShape="0">
                <a:blip r:embed="rId3"/>
                <a:stretch>
                  <a:fillRect/>
                </a:stretch>
              </a:blipFill>
              <a:ln w="15875" cap="rnd" cmpd="thickThin">
                <a:solidFill>
                  <a:schemeClr val="tx1">
                    <a:lumMod val="75000"/>
                    <a:lumOff val="25000"/>
                  </a:schemeClr>
                </a:solid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61190" y="956458"/>
                <a:ext cx="3044103" cy="482440"/>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H</a:t>
                </a:r>
                <a14:m>
                  <m:oMath xmlns:m="http://schemas.openxmlformats.org/officeDocument/2006/math">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ow</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do</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we</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find</m:t>
                    </m:r>
                    <m:r>
                      <a:rPr lang="en-US" sz="2400" b="0" i="0" smtClean="0">
                        <a:solidFill>
                          <a:schemeClr val="tx1">
                            <a:lumMod val="75000"/>
                            <a:lumOff val="25000"/>
                          </a:schemeClr>
                        </a:solidFill>
                        <a:latin typeface="Cambria Math" panose="02040503050406030204" pitchFamily="18" charset="0"/>
                        <a:ea typeface="Karla" charset="0"/>
                        <a:cs typeface="Karla" charset="0"/>
                      </a:rPr>
                      <m:t> </m:t>
                    </m:r>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smtClean="0">
                        <a:solidFill>
                          <a:schemeClr val="tx1">
                            <a:lumMod val="75000"/>
                            <a:lumOff val="25000"/>
                          </a:schemeClr>
                        </a:solidFill>
                        <a:latin typeface="Cambria Math" panose="02040503050406030204" pitchFamily="18" charset="0"/>
                        <a:ea typeface="Karla" charset="0"/>
                        <a:cs typeface="Karla" charset="0"/>
                      </a:rPr>
                      <m:t>?</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3" name="Connector 2"/>
          <p:cNvSpPr/>
          <p:nvPr/>
        </p:nvSpPr>
        <p:spPr>
          <a:xfrm flipH="1">
            <a:off x="5773125" y="5071017"/>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45809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61190" y="956458"/>
                <a:ext cx="3044103" cy="482440"/>
              </a:xfrm>
              <a:prstGeom prst="rect">
                <a:avLst/>
              </a:prstGeom>
              <a:noFill/>
            </p:spPr>
            <p:txBody>
              <a:bodyPr wrap="none" rtlCol="0">
                <a:spAutoFit/>
              </a:bodyPr>
              <a:lstStyle/>
              <a:p>
                <a:r>
                  <a:rPr lang="en-US" sz="2400" dirty="0">
                    <a:latin typeface="Karla" charset="0"/>
                    <a:ea typeface="Karla" charset="0"/>
                    <a:cs typeface="Karla" charset="0"/>
                  </a:rPr>
                  <a:t>H</a:t>
                </a:r>
                <a14:m>
                  <m:oMath xmlns:m="http://schemas.openxmlformats.org/officeDocument/2006/math">
                    <m:r>
                      <m:rPr>
                        <m:sty m:val="p"/>
                      </m:rPr>
                      <a:rPr lang="en-US" sz="2400" b="0" i="0" smtClean="0">
                        <a:latin typeface="Cambria Math" panose="02040503050406030204" pitchFamily="18" charset="0"/>
                        <a:ea typeface="Karla" charset="0"/>
                        <a:cs typeface="Karla" charset="0"/>
                      </a:rPr>
                      <m:t>ow</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do</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we</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find</m:t>
                    </m:r>
                    <m:r>
                      <a:rPr lang="en-US" sz="2400" b="0" i="0" smtClean="0">
                        <a:latin typeface="Cambria Math" panose="02040503050406030204" pitchFamily="18" charset="0"/>
                        <a:ea typeface="Karla" charset="0"/>
                        <a:cs typeface="Karla" charset="0"/>
                      </a:rPr>
                      <m:t> </m:t>
                    </m:r>
                    <m:acc>
                      <m:accPr>
                        <m:chr m:val="̂"/>
                        <m:ctrlPr>
                          <a:rPr lang="en-US" sz="2400" i="1" smtClean="0">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d>
                      <m:dPr>
                        <m:ctrlPr>
                          <a:rPr lang="en-US" sz="2400" b="0" i="1" smtClean="0">
                            <a:latin typeface="Cambria Math" charset="0"/>
                            <a:ea typeface="Karla" charset="0"/>
                            <a:cs typeface="Karla" charset="0"/>
                          </a:rPr>
                        </m:ctrlPr>
                      </m:dPr>
                      <m:e>
                        <m:r>
                          <a:rPr lang="en-US" sz="2400" b="0" i="1" smtClean="0">
                            <a:latin typeface="Cambria Math" panose="02040503050406030204" pitchFamily="18" charset="0"/>
                            <a:ea typeface="Karla" charset="0"/>
                            <a:cs typeface="Karla" charset="0"/>
                          </a:rPr>
                          <m:t>𝑥</m:t>
                        </m:r>
                      </m:e>
                    </m:d>
                    <m:r>
                      <a:rPr lang="en-US" sz="2400" b="0" i="1" smtClean="0">
                        <a:latin typeface="Cambria Math" panose="02040503050406030204" pitchFamily="18" charset="0"/>
                        <a:ea typeface="Karla" charset="0"/>
                        <a:cs typeface="Karla" charset="0"/>
                      </a:rPr>
                      <m:t>?</m:t>
                    </m:r>
                  </m:oMath>
                </a14:m>
                <a:endParaRPr lang="en-US" sz="2400" dirty="0">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5" name="Freeform 4"/>
          <p:cNvSpPr/>
          <p:nvPr/>
        </p:nvSpPr>
        <p:spPr>
          <a:xfrm>
            <a:off x="7013897" y="1979112"/>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flipH="1">
            <a:off x="9133095" y="3831369"/>
            <a:ext cx="1351190" cy="523073"/>
          </a:xfrm>
          <a:prstGeom prst="wedgeRoundRectCallout">
            <a:avLst>
              <a:gd name="adj1" fmla="val 202113"/>
              <a:gd name="adj2" fmla="val 18511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or </a:t>
            </a:r>
            <a:r>
              <a:rPr lang="en-US" dirty="0" smtClean="0">
                <a:solidFill>
                  <a:schemeClr val="tx1"/>
                </a:solidFill>
                <a:latin typeface="Karla" charset="0"/>
                <a:ea typeface="Karla" charset="0"/>
                <a:cs typeface="Karla" charset="0"/>
              </a:rPr>
              <a:t>this one?</a:t>
            </a:r>
            <a:endParaRPr lang="en-US" dirty="0">
              <a:solidFill>
                <a:schemeClr val="tx1"/>
              </a:solidFill>
              <a:latin typeface="Karla" charset="0"/>
              <a:ea typeface="Karla" charset="0"/>
              <a:cs typeface="Karla" charset="0"/>
            </a:endParaRPr>
          </a:p>
        </p:txBody>
      </p:sp>
      <p:sp>
        <p:nvSpPr>
          <p:cNvPr id="10" name="Connector 9"/>
          <p:cNvSpPr/>
          <p:nvPr/>
        </p:nvSpPr>
        <p:spPr>
          <a:xfrm flipH="1">
            <a:off x="6991036"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xmlns="" id="{3673F545-A6FE-664D-9AAC-AE47A939464C}"/>
              </a:ext>
            </a:extLst>
          </p:cNvPr>
          <p:cNvPicPr>
            <a:picLocks noChangeAspect="1"/>
          </p:cNvPicPr>
          <p:nvPr/>
        </p:nvPicPr>
        <p:blipFill>
          <a:blip r:embed="rId5"/>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4665111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a:xfrm>
            <a:off x="8506799" y="6313606"/>
            <a:ext cx="2844800" cy="365125"/>
          </a:xfrm>
        </p:spPr>
        <p:txBody>
          <a:bodyPr/>
          <a:lstStyle/>
          <a:p>
            <a:fld id="{81B7CCDB-6D39-0547-B7B3-C80E39D6513A}" type="slidenum">
              <a:rPr lang="en-US" smtClean="0"/>
              <a:t>21</a:t>
            </a:fld>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655958" y="902522"/>
                <a:ext cx="7814768" cy="625812"/>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Simple idea is to take the mean of all </a:t>
                </a:r>
                <a:r>
                  <a:rPr lang="en-US" sz="2400" i="1" dirty="0">
                    <a:solidFill>
                      <a:schemeClr val="tx1">
                        <a:lumMod val="75000"/>
                        <a:lumOff val="25000"/>
                      </a:schemeClr>
                    </a:solidFill>
                    <a:latin typeface="Karla" charset="0"/>
                    <a:ea typeface="Karla" charset="0"/>
                    <a:cs typeface="Karla" charset="0"/>
                  </a:rPr>
                  <a:t>y’s</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acc>
                      <m:accPr>
                        <m:chr m:val="̂"/>
                        <m:ctrlPr>
                          <a:rPr lang="en-US" sz="2400" b="0" i="1" dirty="0" smtClean="0">
                            <a:solidFill>
                              <a:schemeClr val="tx1">
                                <a:lumMod val="75000"/>
                                <a:lumOff val="25000"/>
                              </a:schemeClr>
                            </a:solidFill>
                            <a:latin typeface="Cambria Math" charset="0"/>
                            <a:ea typeface="Karla" charset="0"/>
                            <a:cs typeface="Karla" charset="0"/>
                          </a:rPr>
                        </m:ctrlPr>
                      </m:acc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dirty="0" smtClean="0">
                            <a:solidFill>
                              <a:schemeClr val="tx1">
                                <a:lumMod val="75000"/>
                                <a:lumOff val="25000"/>
                              </a:schemeClr>
                            </a:solidFill>
                            <a:latin typeface="Cambria Math" charset="0"/>
                            <a:ea typeface="Karla" charset="0"/>
                            <a:cs typeface="Karla" charset="0"/>
                          </a:rPr>
                        </m:ctrlPr>
                      </m:d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dirty="0" smtClean="0">
                        <a:solidFill>
                          <a:schemeClr val="tx1">
                            <a:lumMod val="75000"/>
                            <a:lumOff val="25000"/>
                          </a:schemeClr>
                        </a:solidFill>
                        <a:latin typeface="Cambria Math" panose="02040503050406030204" pitchFamily="18" charset="0"/>
                        <a:ea typeface="Karla" charset="0"/>
                        <a:cs typeface="Karla" charset="0"/>
                      </a:rPr>
                      <m:t>=</m:t>
                    </m:r>
                    <m:f>
                      <m:fPr>
                        <m:ctrlPr>
                          <a:rPr lang="mr-IN" sz="2400" b="0" i="1" dirty="0" smtClean="0">
                            <a:solidFill>
                              <a:schemeClr val="tx1">
                                <a:lumMod val="75000"/>
                                <a:lumOff val="25000"/>
                              </a:schemeClr>
                            </a:solidFill>
                            <a:latin typeface="Cambria Math" charset="0"/>
                            <a:ea typeface="Karla" charset="0"/>
                            <a:cs typeface="Karla" charset="0"/>
                          </a:rPr>
                        </m:ctrlPr>
                      </m:fPr>
                      <m:num>
                        <m:r>
                          <a:rPr lang="en-US" sz="2400" b="0" i="1" dirty="0" smtClean="0">
                            <a:solidFill>
                              <a:schemeClr val="tx1">
                                <a:lumMod val="75000"/>
                                <a:lumOff val="25000"/>
                              </a:schemeClr>
                            </a:solidFill>
                            <a:latin typeface="Cambria Math" panose="02040503050406030204" pitchFamily="18" charset="0"/>
                            <a:ea typeface="Karla" charset="0"/>
                            <a:cs typeface="Karla" charset="0"/>
                          </a:rPr>
                          <m:t>1</m:t>
                        </m:r>
                      </m:num>
                      <m:den>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den>
                    </m:f>
                    <m:nary>
                      <m:naryPr>
                        <m:chr m:val="∑"/>
                        <m:ctrlPr>
                          <a:rPr lang="is-IS" sz="2400" b="0" i="1" dirty="0" smtClean="0">
                            <a:solidFill>
                              <a:schemeClr val="tx1">
                                <a:lumMod val="75000"/>
                                <a:lumOff val="25000"/>
                              </a:schemeClr>
                            </a:solidFill>
                            <a:latin typeface="Cambria Math" charset="0"/>
                            <a:ea typeface="Karla" charset="0"/>
                            <a:cs typeface="Karla" charset="0"/>
                          </a:rPr>
                        </m:ctrlPr>
                      </m:naryPr>
                      <m:sub>
                        <m:r>
                          <m:rPr>
                            <m:brk m:alnAt="23"/>
                          </m:rPr>
                          <a:rPr lang="en-US" sz="2400" b="0" i="1" dirty="0" smtClean="0">
                            <a:solidFill>
                              <a:schemeClr val="tx1">
                                <a:lumMod val="75000"/>
                                <a:lumOff val="25000"/>
                              </a:schemeClr>
                            </a:solidFill>
                            <a:latin typeface="Cambria Math" panose="02040503050406030204" pitchFamily="18" charset="0"/>
                            <a:ea typeface="Karla" charset="0"/>
                            <a:cs typeface="Karla" charset="0"/>
                          </a:rPr>
                          <m:t>1</m:t>
                        </m:r>
                      </m:sub>
                      <m:sup>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sup>
                      <m:e>
                        <m:sSub>
                          <m:sSubPr>
                            <m:ctrlPr>
                              <a:rPr lang="en-US" sz="2400" b="0" i="1" dirty="0" smtClean="0">
                                <a:solidFill>
                                  <a:schemeClr val="tx1">
                                    <a:lumMod val="75000"/>
                                    <a:lumOff val="25000"/>
                                  </a:schemeClr>
                                </a:solidFill>
                                <a:latin typeface="Cambria Math" charset="0"/>
                                <a:ea typeface="Karla" charset="0"/>
                                <a:cs typeface="Karla" charset="0"/>
                              </a:rPr>
                            </m:ctrlPr>
                          </m:sSub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dirty="0" smtClean="0">
                                <a:solidFill>
                                  <a:schemeClr val="tx1">
                                    <a:lumMod val="75000"/>
                                    <a:lumOff val="25000"/>
                                  </a:schemeClr>
                                </a:solidFill>
                                <a:latin typeface="Cambria Math" panose="02040503050406030204" pitchFamily="18" charset="0"/>
                                <a:ea typeface="Karla" charset="0"/>
                                <a:cs typeface="Karla" charset="0"/>
                              </a:rPr>
                              <m:t>𝑖</m:t>
                            </m:r>
                          </m:sub>
                        </m:sSub>
                      </m:e>
                    </m:nary>
                  </m:oMath>
                </a14:m>
                <a:endParaRPr lang="en-US" dirty="0">
                  <a:solidFill>
                    <a:schemeClr val="tx1">
                      <a:lumMod val="75000"/>
                      <a:lumOff val="25000"/>
                    </a:schemeClr>
                  </a:solidFill>
                  <a:latin typeface="Karla" charset="0"/>
                  <a:ea typeface="Karla" charset="0"/>
                  <a:cs typeface="Karla"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55958" y="902522"/>
                <a:ext cx="7814768" cy="625812"/>
              </a:xfrm>
              <a:prstGeom prst="rect">
                <a:avLst/>
              </a:prstGeom>
              <a:blipFill rotWithShape="0">
                <a:blip r:embed="rId3"/>
                <a:stretch>
                  <a:fillRect l="-1248" b="-8738"/>
                </a:stretch>
              </a:blipFill>
            </p:spPr>
            <p:txBody>
              <a:bodyPr/>
              <a:lstStyle/>
              <a:p>
                <a:r>
                  <a:rPr lang="en-US">
                    <a:noFill/>
                  </a:rPr>
                  <a:t> </a:t>
                </a:r>
              </a:p>
            </p:txBody>
          </p:sp>
        </mc:Fallback>
      </mc:AlternateContent>
      <p:cxnSp>
        <p:nvCxnSpPr>
          <p:cNvPr id="11" name="Straight Arrow Connector 10"/>
          <p:cNvCxnSpPr/>
          <p:nvPr/>
        </p:nvCxnSpPr>
        <p:spPr>
          <a:xfrm flipH="1">
            <a:off x="7302674" y="1831686"/>
            <a:ext cx="66722" cy="1800862"/>
          </a:xfrm>
          <a:prstGeom prst="straightConnector1">
            <a:avLst/>
          </a:prstGeom>
          <a:ln>
            <a:solidFill>
              <a:schemeClr val="tx2"/>
            </a:solidFill>
            <a:headEnd w="lg" len="lg"/>
            <a:tailEnd type="triangle"/>
          </a:ln>
          <a:effectLst/>
        </p:spPr>
        <p:style>
          <a:lnRef idx="2">
            <a:schemeClr val="accent1"/>
          </a:lnRef>
          <a:fillRef idx="0">
            <a:schemeClr val="accent1"/>
          </a:fillRef>
          <a:effectRef idx="1">
            <a:schemeClr val="accent1"/>
          </a:effectRef>
          <a:fontRef idx="minor">
            <a:schemeClr val="tx1"/>
          </a:fontRef>
        </p:style>
      </p:cxnSp>
      <p:sp>
        <p:nvSpPr>
          <p:cNvPr id="13" name="Left Brace 12"/>
          <p:cNvSpPr/>
          <p:nvPr/>
        </p:nvSpPr>
        <p:spPr>
          <a:xfrm rot="16200000">
            <a:off x="7193073" y="714316"/>
            <a:ext cx="352646" cy="1770518"/>
          </a:xfrm>
          <a:prstGeom prst="leftBrac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7256955" y="1957841"/>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onnector 11"/>
          <p:cNvSpPr/>
          <p:nvPr/>
        </p:nvSpPr>
        <p:spPr>
          <a:xfrm flipH="1">
            <a:off x="7226571"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017818" y="3632548"/>
            <a:ext cx="4765964" cy="0"/>
          </a:xfrm>
          <a:prstGeom prst="line">
            <a:avLst/>
          </a:prstGeom>
          <a:ln w="22225">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xmlns="" id="{FE446D22-A807-1A44-A630-F024385105B2}"/>
              </a:ext>
            </a:extLst>
          </p:cNvPr>
          <p:cNvPicPr>
            <a:picLocks noChangeAspect="1"/>
          </p:cNvPicPr>
          <p:nvPr/>
        </p:nvPicPr>
        <p:blipFill>
          <a:blip r:embed="rId4"/>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2694543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vs.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1009294" cy="5035152"/>
              </a:xfrm>
            </p:spPr>
            <p:txBody>
              <a:bodyPr/>
              <a:lstStyle/>
              <a:p>
                <a:pPr>
                  <a:spcAft>
                    <a:spcPts val="1800"/>
                  </a:spcAft>
                </a:pPr>
                <a:r>
                  <a:rPr lang="en-US" sz="2400" dirty="0">
                    <a:latin typeface="Karla" charset="0"/>
                    <a:ea typeface="Karla" charset="0"/>
                    <a:cs typeface="Karla" charset="0"/>
                  </a:rPr>
                  <a:t>For some problems, what's important is obtaining </a:t>
                </a:r>
                <a14:m>
                  <m:oMath xmlns:m="http://schemas.openxmlformats.org/officeDocument/2006/math">
                    <m:acc>
                      <m:accPr>
                        <m:chr m:val="̂"/>
                        <m:ctrlPr>
                          <a:rPr lang="en-US" sz="2400" i="1" smtClean="0">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our estimate of </a:t>
                </a:r>
                <a14:m>
                  <m:oMath xmlns:m="http://schemas.openxmlformats.org/officeDocument/2006/math">
                    <m:r>
                      <a:rPr lang="en-US" sz="2400" b="0" i="1" smtClean="0">
                        <a:latin typeface="Cambria Math" panose="02040503050406030204" pitchFamily="18" charset="0"/>
                        <a:ea typeface="Karla" charset="0"/>
                        <a:cs typeface="Karla" charset="0"/>
                      </a:rPr>
                      <m:t>𝑓</m:t>
                    </m:r>
                  </m:oMath>
                </a14:m>
                <a:r>
                  <a:rPr lang="en-US" sz="2400" dirty="0">
                    <a:latin typeface="Karla" charset="0"/>
                    <a:ea typeface="Karla" charset="0"/>
                    <a:cs typeface="Karla" charset="0"/>
                  </a:rPr>
                  <a:t>. These are called </a:t>
                </a:r>
                <a:r>
                  <a:rPr lang="en-US" sz="2400" b="1" i="1" dirty="0">
                    <a:latin typeface="Karla" charset="0"/>
                    <a:ea typeface="Karla" charset="0"/>
                    <a:cs typeface="Karla" charset="0"/>
                  </a:rPr>
                  <a:t>inference</a:t>
                </a:r>
                <a:r>
                  <a:rPr lang="en-US" sz="2400" dirty="0">
                    <a:latin typeface="Karla" charset="0"/>
                    <a:ea typeface="Karla" charset="0"/>
                    <a:cs typeface="Karla" charset="0"/>
                  </a:rPr>
                  <a:t> problems. </a:t>
                </a:r>
              </a:p>
              <a:p>
                <a:pPr>
                  <a:spcAft>
                    <a:spcPts val="1800"/>
                  </a:spcAft>
                </a:pPr>
                <a:r>
                  <a:rPr lang="en-US" sz="2400" dirty="0">
                    <a:latin typeface="Karla" charset="0"/>
                    <a:ea typeface="Karla" charset="0"/>
                    <a:cs typeface="Karla" charset="0"/>
                  </a:rPr>
                  <a:t>When we use a set of measurements, </a:t>
                </a:r>
                <a14:m>
                  <m:oMath xmlns:m="http://schemas.openxmlformats.org/officeDocument/2006/math">
                    <m:r>
                      <a:rPr lang="en-US" sz="2400" b="0" i="1" smtClean="0">
                        <a:latin typeface="Cambria Math" panose="02040503050406030204" pitchFamily="18"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panose="02040503050406030204" pitchFamily="18" charset="0"/>
                            <a:ea typeface="Karla" charset="0"/>
                            <a:cs typeface="Karla" charset="0"/>
                          </a:rPr>
                          <m:t>𝑥</m:t>
                        </m:r>
                      </m:e>
                      <m:sub>
                        <m:r>
                          <a:rPr lang="en-US" sz="2400" b="0" i="1" smtClean="0">
                            <a:latin typeface="Cambria Math" panose="02040503050406030204" pitchFamily="18" charset="0"/>
                            <a:ea typeface="Karla" charset="0"/>
                            <a:cs typeface="Karla" charset="0"/>
                          </a:rPr>
                          <m:t>𝑖</m:t>
                        </m:r>
                        <m:r>
                          <a:rPr lang="en-US" sz="2400" b="0" i="1" smtClean="0">
                            <a:latin typeface="Cambria Math" panose="02040503050406030204" pitchFamily="18" charset="0"/>
                            <a:ea typeface="Karla" charset="0"/>
                            <a:cs typeface="Karla" charset="0"/>
                          </a:rPr>
                          <m:t>,1</m:t>
                        </m:r>
                      </m:sub>
                    </m:sSub>
                    <m:r>
                      <a:rPr lang="en-US" sz="2400" b="0" i="1" smtClean="0">
                        <a:latin typeface="Cambria Math" panose="02040503050406030204" pitchFamily="18" charset="0"/>
                        <a:ea typeface="Karla" charset="0"/>
                        <a:cs typeface="Karla" charset="0"/>
                      </a:rPr>
                      <m:t>, …,</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b="0" i="1" smtClean="0">
                            <a:latin typeface="Cambria Math" panose="02040503050406030204" pitchFamily="18" charset="0"/>
                            <a:ea typeface="Karla" charset="0"/>
                            <a:cs typeface="Karla" charset="0"/>
                          </a:rPr>
                          <m:t>𝑝</m:t>
                        </m:r>
                      </m:sub>
                    </m:sSub>
                    <m:r>
                      <a:rPr lang="en-US" sz="2400" b="0" i="1" smtClean="0">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to predict a value for the response variable, we denote the </a:t>
                </a:r>
                <a:r>
                  <a:rPr lang="en-US" sz="2400" b="1" i="1" dirty="0">
                    <a:latin typeface="Karla" charset="0"/>
                    <a:ea typeface="Karla" charset="0"/>
                    <a:cs typeface="Karla" charset="0"/>
                  </a:rPr>
                  <a:t>predicted</a:t>
                </a:r>
                <a:r>
                  <a:rPr lang="en-US" sz="2400" dirty="0">
                    <a:latin typeface="Karla" charset="0"/>
                    <a:ea typeface="Karla" charset="0"/>
                    <a:cs typeface="Karla" charset="0"/>
                  </a:rPr>
                  <a:t> value by:</a:t>
                </a:r>
              </a:p>
              <a:p>
                <a:pPr marL="274320">
                  <a:spcBef>
                    <a:spcPts val="24"/>
                  </a:spcBef>
                  <a:spcAft>
                    <a:spcPts val="1800"/>
                  </a:spcAft>
                </a:pPr>
                <a:r>
                  <a:rPr lang="en-US" sz="2400" dirty="0">
                    <a:latin typeface="Karla" charset="0"/>
                    <a:ea typeface="Karla" charset="0"/>
                    <a:cs typeface="Karla" charset="0"/>
                  </a:rPr>
                  <a:t>								 </a:t>
                </a:r>
                <a14:m>
                  <m:oMath xmlns:m="http://schemas.openxmlformats.org/officeDocument/2006/math">
                    <m:sSub>
                      <m:sSubPr>
                        <m:ctrlPr>
                          <a:rPr lang="en-US" sz="2400" i="1">
                            <a:latin typeface="Cambria Math" charset="0"/>
                            <a:ea typeface="Karla" charset="0"/>
                            <a:cs typeface="Karla" charset="0"/>
                          </a:rPr>
                        </m:ctrlPr>
                      </m:sSubPr>
                      <m:e>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𝑦</m:t>
                            </m:r>
                          </m:e>
                        </m:acc>
                      </m:e>
                      <m:sub>
                        <m:r>
                          <a:rPr lang="en-US" sz="2400" b="0" i="1" smtClean="0">
                            <a:latin typeface="Cambria Math" panose="02040503050406030204" pitchFamily="18" charset="0"/>
                            <a:ea typeface="Karla" charset="0"/>
                            <a:cs typeface="Karla" charset="0"/>
                          </a:rPr>
                          <m:t>𝑖</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a:t>
                </a:r>
                <a14:m>
                  <m:oMath xmlns:m="http://schemas.openxmlformats.org/officeDocument/2006/math">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𝑓</m:t>
                        </m:r>
                      </m:e>
                    </m:acc>
                    <m:r>
                      <a:rPr lang="en-US" sz="2400" i="1">
                        <a:latin typeface="Cambria Math" panose="02040503050406030204" pitchFamily="18"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,1</m:t>
                        </m:r>
                      </m:sub>
                    </m:sSub>
                    <m:r>
                      <a:rPr lang="en-US" sz="2400" i="1">
                        <a:latin typeface="Cambria Math" panose="02040503050406030204" pitchFamily="18" charset="0"/>
                        <a:ea typeface="Karla" charset="0"/>
                        <a:cs typeface="Karla" charset="0"/>
                      </a:rPr>
                      <m:t>, …,</m:t>
                    </m:r>
                    <m:sSub>
                      <m:sSubPr>
                        <m:ctrlPr>
                          <a:rPr lang="en-US" sz="2400" i="1">
                            <a:latin typeface="Cambria Math"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i="1">
                            <a:latin typeface="Cambria Math" panose="02040503050406030204" pitchFamily="18" charset="0"/>
                            <a:ea typeface="Karla" charset="0"/>
                            <a:cs typeface="Karla" charset="0"/>
                          </a:rPr>
                          <m:t>𝑝</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a:t>
                </a:r>
                <a:endParaRPr lang="en-US" sz="2400" i="1" dirty="0">
                  <a:latin typeface="Karla" charset="0"/>
                  <a:ea typeface="Karla" charset="0"/>
                  <a:cs typeface="Karla" charset="0"/>
                </a:endParaRPr>
              </a:p>
              <a:p>
                <a:pPr>
                  <a:spcBef>
                    <a:spcPts val="3024"/>
                  </a:spcBef>
                  <a:spcAft>
                    <a:spcPts val="1800"/>
                  </a:spcAft>
                </a:pPr>
                <a:r>
                  <a:rPr lang="en-US" sz="2400" dirty="0">
                    <a:latin typeface="Karla" charset="0"/>
                    <a:ea typeface="Karla" charset="0"/>
                    <a:cs typeface="Karla" charset="0"/>
                  </a:rPr>
                  <a:t>For some problems, we don't care about the specific form of </a:t>
                </a:r>
                <a14:m>
                  <m:oMath xmlns:m="http://schemas.openxmlformats.org/officeDocument/2006/math">
                    <m:acc>
                      <m:accPr>
                        <m:chr m:val="̂"/>
                        <m:ctrlPr>
                          <a:rPr lang="en-US" sz="2400" i="1">
                            <a:latin typeface="Cambria Math" charset="0"/>
                            <a:ea typeface="Karla" charset="0"/>
                            <a:cs typeface="Karla" charset="0"/>
                          </a:rPr>
                        </m:ctrlPr>
                      </m:accPr>
                      <m:e>
                        <m:r>
                          <a:rPr lang="en-US" sz="2400" i="1">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we just want to make our </a:t>
                </a:r>
                <a:r>
                  <a:rPr lang="en-US" sz="2400" dirty="0" smtClean="0">
                    <a:latin typeface="Karla" charset="0"/>
                    <a:ea typeface="Karla" charset="0"/>
                    <a:cs typeface="Karla" charset="0"/>
                  </a:rPr>
                  <a:t>predictions </a:t>
                </a:r>
                <a14:m>
                  <m:oMath xmlns:m="http://schemas.openxmlformats.org/officeDocument/2006/math">
                    <m:acc>
                      <m:accPr>
                        <m:chr m:val="̂"/>
                        <m:ctrlPr>
                          <a:rPr lang="en-US" sz="2400" i="1">
                            <a:latin typeface="Cambria Math" charset="0"/>
                            <a:ea typeface="Karla" charset="0"/>
                            <a:cs typeface="Karla" charset="0"/>
                          </a:rPr>
                        </m:ctrlPr>
                      </m:accPr>
                      <m:e>
                        <m:r>
                          <a:rPr lang="en-US" sz="2400" b="0" i="1" smtClean="0">
                            <a:latin typeface="Cambria Math" panose="02040503050406030204" pitchFamily="18" charset="0"/>
                            <a:ea typeface="Karla" charset="0"/>
                            <a:cs typeface="Karla" charset="0"/>
                          </a:rPr>
                          <m:t>𝑦</m:t>
                        </m:r>
                      </m:e>
                    </m:acc>
                  </m:oMath>
                </a14:m>
                <a:r>
                  <a:rPr lang="en-US" sz="2400" dirty="0" smtClean="0">
                    <a:latin typeface="Karla" charset="0"/>
                    <a:ea typeface="Karla" charset="0"/>
                    <a:cs typeface="Karla" charset="0"/>
                  </a:rPr>
                  <a:t>’s </a:t>
                </a:r>
                <a:r>
                  <a:rPr lang="en-US" sz="2400" dirty="0">
                    <a:latin typeface="Karla" charset="0"/>
                    <a:ea typeface="Karla" charset="0"/>
                    <a:cs typeface="Karla" charset="0"/>
                  </a:rPr>
                  <a:t>as close to the observed </a:t>
                </a:r>
                <a:r>
                  <a:rPr lang="en-US" sz="2400" dirty="0" smtClean="0">
                    <a:latin typeface="Karla" charset="0"/>
                    <a:ea typeface="Karla" charset="0"/>
                    <a:cs typeface="Karla" charset="0"/>
                  </a:rPr>
                  <a:t>values </a:t>
                </a:r>
                <a14:m>
                  <m:oMath xmlns:m="http://schemas.openxmlformats.org/officeDocument/2006/math">
                    <m:r>
                      <a:rPr lang="en-US" sz="2400" b="0" i="1" smtClean="0">
                        <a:latin typeface="Cambria Math" panose="02040503050406030204" pitchFamily="18" charset="0"/>
                        <a:ea typeface="Karla" charset="0"/>
                        <a:cs typeface="Karla" charset="0"/>
                      </a:rPr>
                      <m:t>𝑦</m:t>
                    </m:r>
                  </m:oMath>
                </a14:m>
                <a:r>
                  <a:rPr lang="en-US" sz="2400" dirty="0" smtClean="0">
                    <a:latin typeface="Karla" charset="0"/>
                    <a:ea typeface="Karla" charset="0"/>
                    <a:cs typeface="Karla" charset="0"/>
                  </a:rPr>
                  <a:t>’s </a:t>
                </a:r>
                <a:r>
                  <a:rPr lang="en-US" sz="2400" dirty="0">
                    <a:latin typeface="Karla" charset="0"/>
                    <a:ea typeface="Karla" charset="0"/>
                    <a:cs typeface="Karla" charset="0"/>
                  </a:rPr>
                  <a:t>as possible. These are called </a:t>
                </a:r>
                <a:r>
                  <a:rPr lang="en-US" sz="2400" b="1" i="1" dirty="0">
                    <a:latin typeface="Karla" charset="0"/>
                    <a:ea typeface="Karla" charset="0"/>
                    <a:cs typeface="Karla" charset="0"/>
                  </a:rPr>
                  <a:t>prediction problems.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1009294" cy="5035152"/>
              </a:xfrm>
              <a:blipFill rotWithShape="0">
                <a:blip r:embed="rId2"/>
                <a:stretch>
                  <a:fillRect l="-886" t="-484" r="-11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spTree>
    <p:extLst>
      <p:ext uri="{BB962C8B-B14F-4D97-AF65-F5344CB8AC3E}">
        <p14:creationId xmlns:p14="http://schemas.microsoft.com/office/powerpoint/2010/main" val="7996488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xmlns="" id="{FE446D22-A807-1A44-A630-F024385105B2}"/>
              </a:ext>
            </a:extLst>
          </p:cNvPr>
          <p:cNvPicPr>
            <a:picLocks noChangeAspect="1"/>
          </p:cNvPicPr>
          <p:nvPr/>
        </p:nvPicPr>
        <p:blipFill>
          <a:blip r:embed="rId3"/>
          <a:stretch>
            <a:fillRect/>
          </a:stretch>
        </p:blipFill>
        <p:spPr>
          <a:xfrm>
            <a:off x="2612717" y="1509164"/>
            <a:ext cx="6857999" cy="4571999"/>
          </a:xfrm>
          <a:prstGeom prst="rect">
            <a:avLst/>
          </a:prstGeom>
        </p:spPr>
      </p:pic>
      <p:sp>
        <p:nvSpPr>
          <p:cNvPr id="2" name="Title 1"/>
          <p:cNvSpPr>
            <a:spLocks noGrp="1"/>
          </p:cNvSpPr>
          <p:nvPr>
            <p:ph type="title"/>
          </p:nvPr>
        </p:nvSpPr>
        <p:spPr>
          <a:xfrm>
            <a:off x="337100" y="264361"/>
            <a:ext cx="11493416" cy="767276"/>
          </a:xfrm>
        </p:spPr>
        <p:txBody>
          <a:bodyPr/>
          <a:lstStyle/>
          <a:p>
            <a:r>
              <a:rPr lang="en-US" dirty="0"/>
              <a:t>Simple Prediction Model</a:t>
            </a:r>
          </a:p>
        </p:txBody>
      </p:sp>
      <p:sp>
        <p:nvSpPr>
          <p:cNvPr id="4" name="Slide Number Placeholder 3"/>
          <p:cNvSpPr>
            <a:spLocks noGrp="1"/>
          </p:cNvSpPr>
          <p:nvPr>
            <p:ph type="sldNum" sz="quarter" idx="12"/>
          </p:nvPr>
        </p:nvSpPr>
        <p:spPr>
          <a:xfrm>
            <a:off x="8558066" y="6378884"/>
            <a:ext cx="2844800" cy="365125"/>
          </a:xfrm>
        </p:spPr>
        <p:txBody>
          <a:bodyPr/>
          <a:lstStyle/>
          <a:p>
            <a:fld id="{81B7CCDB-6D39-0547-B7B3-C80E39D6513A}" type="slidenum">
              <a:rPr lang="en-US" smtClean="0"/>
              <a:t>23</a:t>
            </a:fld>
            <a:endParaRPr lang="en-US" dirty="0"/>
          </a:p>
        </p:txBody>
      </p:sp>
      <p:sp>
        <p:nvSpPr>
          <p:cNvPr id="16" name="TextBox 15"/>
          <p:cNvSpPr txBox="1"/>
          <p:nvPr/>
        </p:nvSpPr>
        <p:spPr>
          <a:xfrm>
            <a:off x="7140170" y="637888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a16="http://schemas.microsoft.com/office/drawing/2014/main" xmlns="" id="{58D39162-75B0-0D4E-BD90-7F73BB12168F}"/>
              </a:ext>
            </a:extLst>
          </p:cNvPr>
          <p:cNvGrpSpPr/>
          <p:nvPr/>
        </p:nvGrpSpPr>
        <p:grpSpPr>
          <a:xfrm>
            <a:off x="7415886" y="199640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b="0" i="1" smtClean="0">
                                  <a:latin typeface="Cambria Math" panose="02040503050406030204" pitchFamily="18" charset="0"/>
                                  <a:ea typeface="Karla" charset="0"/>
                                  <a:cs typeface="Karla" charset="0"/>
                                </a:rPr>
                                <m:t>𝑦</m:t>
                              </m:r>
                            </m:e>
                          </m:acc>
                        </m:e>
                        <m:sub>
                          <m:r>
                            <a:rPr lang="en-US" b="0" i="1" smtClean="0">
                              <a:latin typeface="Cambria Math" panose="02040503050406030204" pitchFamily="18" charset="0"/>
                              <a:ea typeface="Karla" charset="0"/>
                              <a:cs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r>
                            <a:rPr lang="en-US" i="1">
                              <a:latin typeface="Cambria Math" panose="02040503050406030204" pitchFamily="18" charset="0"/>
                              <a:ea typeface="Karla" charset="0"/>
                              <a:cs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6329"/>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xmlns=""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a16="http://schemas.microsoft.com/office/drawing/2014/main" xmlns=""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xmlns=""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a16="http://schemas.microsoft.com/office/drawing/2014/main" xmlns="" id="{F8CF77CA-E6D2-0C4D-B979-24ED101EC170}"/>
              </a:ext>
            </a:extLst>
          </p:cNvPr>
          <p:cNvGrpSpPr/>
          <p:nvPr/>
        </p:nvGrpSpPr>
        <p:grpSpPr>
          <a:xfrm>
            <a:off x="7206836" y="3461251"/>
            <a:ext cx="3908903" cy="1374497"/>
            <a:chOff x="7219028" y="3413421"/>
            <a:chExt cx="3908903" cy="1374497"/>
          </a:xfrm>
        </p:grpSpPr>
        <p:sp>
          <p:nvSpPr>
            <p:cNvPr id="29" name="5-Point Star 28"/>
            <p:cNvSpPr/>
            <p:nvPr/>
          </p:nvSpPr>
          <p:spPr>
            <a:xfrm>
              <a:off x="7628351" y="3532484"/>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A57C4E67-F7BA-1B4F-9CA5-15165EE834F1}"/>
                    </a:ext>
                  </a:extLst>
                </p:cNvPr>
                <p:cNvSpPr txBox="1"/>
                <p:nvPr/>
              </p:nvSpPr>
              <p:spPr>
                <a:xfrm>
                  <a:off x="9473183" y="4397170"/>
                  <a:ext cx="1654748" cy="390748"/>
                </a:xfrm>
                <a:prstGeom prst="rect">
                  <a:avLst/>
                </a:prstGeom>
                <a:noFill/>
              </p:spPr>
              <p:txBody>
                <a:bodyPr wrap="none" rtlCol="0">
                  <a:spAutoFit/>
                </a:bodyPr>
                <a:lstStyle/>
                <a:p>
                  <a:r>
                    <a:rPr lang="en-US" dirty="0">
                      <a:ea typeface="Karla" charset="0"/>
                    </a:rPr>
                    <a:t>Predict </a:t>
                  </a:r>
                  <a14:m>
                    <m:oMath xmlns:m="http://schemas.openxmlformats.org/officeDocument/2006/math">
                      <m:sSub>
                        <m:sSubPr>
                          <m:ctrlPr>
                            <a:rPr lang="en-US" i="1" smtClean="0">
                              <a:latin typeface="Cambria Math" charset="0"/>
                              <a:ea typeface="Karla" charset="0"/>
                            </a:rPr>
                          </m:ctrlPr>
                        </m:sSubPr>
                        <m:e>
                          <m:acc>
                            <m:accPr>
                              <m:chr m:val="̂"/>
                              <m:ctrlPr>
                                <a:rPr lang="en-US" i="1">
                                  <a:latin typeface="Cambria Math" charset="0"/>
                                  <a:ea typeface="Karla" charset="0"/>
                                </a:rPr>
                              </m:ctrlPr>
                            </m:accPr>
                            <m:e>
                              <m:r>
                                <a:rPr lang="en-US" b="0" i="1" smtClean="0">
                                  <a:latin typeface="Cambria Math" charset="0"/>
                                  <a:ea typeface="Karla" charset="0"/>
                                </a:rPr>
                                <m:t>𝑦</m:t>
                              </m:r>
                            </m:e>
                          </m:acc>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i="1">
                              <a:latin typeface="Cambria Math" charset="0"/>
                              <a:ea typeface="Karla" charset="0"/>
                            </a:rPr>
                          </m:ctrlPr>
                        </m:sSubPr>
                        <m:e>
                          <m:r>
                            <a:rPr lang="en-US" b="0" i="1" smtClean="0">
                              <a:latin typeface="Cambria Math" charset="0"/>
                              <a:ea typeface="Karla" charset="0"/>
                            </a:rPr>
                            <m:t>𝑦</m:t>
                          </m:r>
                        </m:e>
                        <m:sub>
                          <m:r>
                            <a:rPr lang="en-US" b="0" i="1" smtClean="0">
                              <a:latin typeface="Cambria Math" charset="0"/>
                              <a:ea typeface="Karla" charset="0"/>
                            </a:rPr>
                            <m:t>𝑝</m:t>
                          </m:r>
                        </m:sub>
                      </m:sSub>
                    </m:oMath>
                  </a14:m>
                  <a:endParaRPr lang="en-US" dirty="0"/>
                </a:p>
              </p:txBody>
            </p:sp>
          </mc:Choice>
          <mc:Fallback xmlns="">
            <p:sp>
              <p:nvSpPr>
                <p:cNvPr id="18" name="TextBox 17">
                  <a:extLst>
                    <a:ext uri="{FF2B5EF4-FFF2-40B4-BE49-F238E27FC236}">
                      <a16:creationId xmlns:a16="http://schemas.microsoft.com/office/drawing/2014/main" xmlns:a14="http://schemas.microsoft.com/office/drawing/2010/main" xmlns="" id="{A57C4E67-F7BA-1B4F-9CA5-15165EE834F1}"/>
                    </a:ext>
                  </a:extLst>
                </p:cNvPr>
                <p:cNvSpPr txBox="1">
                  <a:spLocks noRot="1" noChangeAspect="1" noMove="1" noResize="1" noEditPoints="1" noAdjustHandles="1" noChangeArrowheads="1" noChangeShapeType="1" noTextEdit="1"/>
                </p:cNvSpPr>
                <p:nvPr/>
              </p:nvSpPr>
              <p:spPr>
                <a:xfrm>
                  <a:off x="9473183" y="4397170"/>
                  <a:ext cx="1654748" cy="390748"/>
                </a:xfrm>
                <a:prstGeom prst="rect">
                  <a:avLst/>
                </a:prstGeom>
                <a:blipFill rotWithShape="0">
                  <a:blip r:embed="rId6"/>
                  <a:stretch>
                    <a:fillRect l="-2952" t="-6250"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xmlns="" id="{04DD8431-5EE5-D94C-BBAF-83030708D12D}"/>
                    </a:ext>
                  </a:extLst>
                </p:cNvPr>
                <p:cNvSpPr/>
                <p:nvPr/>
              </p:nvSpPr>
              <p:spPr>
                <a:xfrm>
                  <a:off x="7219028" y="3413421"/>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9028" y="3413421"/>
                  <a:ext cx="462755" cy="390748"/>
                </a:xfrm>
                <a:prstGeom prst="rect">
                  <a:avLst/>
                </a:prstGeom>
                <a:blipFill rotWithShape="0">
                  <a:blip r:embed="rId7"/>
                  <a:stretch>
                    <a:fillRect t="-1563" r="-14474" b="-3125"/>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xmlns="" id="{9F040EF2-ACF6-A745-887C-84FC55FB1159}"/>
              </a:ext>
            </a:extLst>
          </p:cNvPr>
          <p:cNvGrpSpPr/>
          <p:nvPr/>
        </p:nvGrpSpPr>
        <p:grpSpPr>
          <a:xfrm>
            <a:off x="5495723" y="2747596"/>
            <a:ext cx="6060089" cy="1430651"/>
            <a:chOff x="5507915" y="2699766"/>
            <a:chExt cx="6060089" cy="1430651"/>
          </a:xfrm>
        </p:grpSpPr>
        <p:grpSp>
          <p:nvGrpSpPr>
            <p:cNvPr id="15" name="Group 14">
              <a:extLst>
                <a:ext uri="{FF2B5EF4-FFF2-40B4-BE49-F238E27FC236}">
                  <a16:creationId xmlns:a16="http://schemas.microsoft.com/office/drawing/2014/main" xmlns=""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xmlns=""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sub>
                        </m:sSub>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𝑖</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9" name="TextBox 8">
                    <a:extLst>
                      <a:ext uri="{FF2B5EF4-FFF2-40B4-BE49-F238E27FC236}">
                        <a16:creationId xmlns="" xmlns:a16="http://schemas.microsoft.com/office/drawing/2014/main" xmlns:a14="http://schemas.microsoft.com/office/drawing/2010/main"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a16="http://schemas.microsoft.com/office/drawing/2014/main" xmlns=""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7784887" y="3139592"/>
            <a:ext cx="3898431" cy="1831009"/>
            <a:chOff x="7797079" y="3091762"/>
            <a:chExt cx="3898431" cy="1831009"/>
          </a:xfrm>
        </p:grpSpPr>
        <p:grpSp>
          <p:nvGrpSpPr>
            <p:cNvPr id="17" name="Group 16">
              <a:extLst>
                <a:ext uri="{FF2B5EF4-FFF2-40B4-BE49-F238E27FC236}">
                  <a16:creationId xmlns:a16="http://schemas.microsoft.com/office/drawing/2014/main" xmlns="" id="{1D6B86BF-BE0F-2948-BBC2-5B8DF7A859C2}"/>
                </a:ext>
              </a:extLst>
            </p:cNvPr>
            <p:cNvGrpSpPr/>
            <p:nvPr/>
          </p:nvGrpSpPr>
          <p:grpSpPr>
            <a:xfrm>
              <a:off x="8104340" y="3424027"/>
              <a:ext cx="3591170" cy="1498744"/>
              <a:chOff x="8104340" y="3424027"/>
              <a:chExt cx="3591170" cy="1498744"/>
            </a:xfrm>
          </p:grpSpPr>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41BA71BA-9145-5D40-93DD-F60C475CECD0}"/>
                      </a:ext>
                    </a:extLst>
                  </p:cNvPr>
                  <p:cNvSpPr txBox="1"/>
                  <p:nvPr/>
                </p:nvSpPr>
                <p:spPr>
                  <a:xfrm>
                    <a:off x="9473183" y="3424027"/>
                    <a:ext cx="2222327" cy="1498744"/>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nearest neighbor, </a:t>
                    </a:r>
                    <a14:m>
                      <m:oMath xmlns:m="http://schemas.openxmlformats.org/officeDocument/2006/math">
                        <m:sSub>
                          <m:sSubPr>
                            <m:ctrlPr>
                              <a:rPr lang="en-US" i="1">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m:t>
                            </m:r>
                            <m:r>
                              <a:rPr lang="en-US" i="1">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cs typeface="Karla" charset="0"/>
                              </a:rPr>
                            </m:ctrlPr>
                          </m:sSubPr>
                          <m:e>
                            <m:r>
                              <a:rPr lang="en-US" b="0" i="1" smtClean="0">
                                <a:latin typeface="Cambria Math" panose="02040503050406030204" pitchFamily="18" charset="0"/>
                                <a:ea typeface="Karla" charset="0"/>
                                <a:cs typeface="Karla" charset="0"/>
                              </a:rPr>
                              <m:t>𝑦</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14" name="TextBox 13">
                    <a:extLst>
                      <a:ext uri="{FF2B5EF4-FFF2-40B4-BE49-F238E27FC236}">
                        <a16:creationId xmlns="" xmlns:a16="http://schemas.microsoft.com/office/drawing/2014/main" xmlns:a14="http://schemas.microsoft.com/office/drawing/2010/main" id="{41BA71BA-9145-5D40-93DD-F60C475CECD0}"/>
                      </a:ext>
                    </a:extLst>
                  </p:cNvPr>
                  <p:cNvSpPr txBox="1">
                    <a:spLocks noRot="1" noChangeAspect="1" noMove="1" noResize="1" noEditPoints="1" noAdjustHandles="1" noChangeArrowheads="1" noChangeShapeType="1" noTextEdit="1"/>
                  </p:cNvSpPr>
                  <p:nvPr/>
                </p:nvSpPr>
                <p:spPr>
                  <a:xfrm>
                    <a:off x="9473183" y="3424027"/>
                    <a:ext cx="2222327" cy="1498744"/>
                  </a:xfrm>
                  <a:prstGeom prst="rect">
                    <a:avLst/>
                  </a:prstGeom>
                  <a:blipFill rotWithShape="0">
                    <a:blip r:embed="rId9"/>
                    <a:stretch>
                      <a:fillRect l="-219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p:cNvSpPr txBox="1"/>
                <p:nvPr/>
              </p:nvSpPr>
              <p:spPr>
                <a:xfrm>
                  <a:off x="7797079" y="3091762"/>
                  <a:ext cx="98366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r>
                              <a:rPr lang="en-US" i="1">
                                <a:latin typeface="Cambria Math" charset="0"/>
                                <a:ea typeface="Karla" charset="0"/>
                              </a:rPr>
                              <m:t>(</m:t>
                            </m:r>
                            <m:r>
                              <a:rPr lang="en-US" i="1">
                                <a:latin typeface="Cambria Math" panose="02040503050406030204" pitchFamily="18" charset="0"/>
                                <a:ea typeface="Karla" charset="0"/>
                              </a:rPr>
                              <m:t>𝑥</m:t>
                            </m:r>
                          </m:e>
                          <m:sub>
                            <m:r>
                              <a:rPr lang="en-US" i="1">
                                <a:latin typeface="Cambria Math" charset="0"/>
                                <a:ea typeface="Karla" charset="0"/>
                              </a:rPr>
                              <m:t>𝑝</m:t>
                            </m:r>
                          </m:sub>
                        </m:sSub>
                        <m:r>
                          <a:rPr lang="en-US" i="1">
                            <a:latin typeface="Cambria Math" charset="0"/>
                            <a:ea typeface="Karla" charset="0"/>
                          </a:rPr>
                          <m:t>,</m:t>
                        </m:r>
                        <m:sSub>
                          <m:sSubPr>
                            <m:ctrlPr>
                              <a:rPr lang="en-US" i="1">
                                <a:latin typeface="Cambria Math" charset="0"/>
                                <a:ea typeface="Karla" charset="0"/>
                              </a:rPr>
                            </m:ctrlPr>
                          </m:sSubPr>
                          <m:e>
                            <m:r>
                              <a:rPr lang="en-US" i="1">
                                <a:latin typeface="Cambria Math" charset="0"/>
                                <a:ea typeface="Karla" charset="0"/>
                              </a:rPr>
                              <m:t>𝑦</m:t>
                            </m:r>
                          </m:e>
                          <m:sub>
                            <m:r>
                              <a:rPr lang="en-US" i="1">
                                <a:latin typeface="Cambria Math" charset="0"/>
                                <a:ea typeface="Karla" charset="0"/>
                              </a:rPr>
                              <m:t>𝑝</m:t>
                            </m:r>
                          </m:sub>
                        </m:sSub>
                        <m:r>
                          <a:rPr lang="en-US" i="1">
                            <a:latin typeface="Cambria Math" charset="0"/>
                            <a:ea typeface="Karla" charset="0"/>
                          </a:rPr>
                          <m:t>)</m:t>
                        </m:r>
                      </m:oMath>
                    </m:oMathPara>
                  </a14:m>
                  <a:endParaRPr lang="en-US"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7797079" y="3091762"/>
                  <a:ext cx="983667" cy="390748"/>
                </a:xfrm>
                <a:prstGeom prst="rect">
                  <a:avLst/>
                </a:prstGeom>
                <a:blipFill rotWithShape="0">
                  <a:blip r:embed="rId10"/>
                  <a:stretch>
                    <a:fillRect b="-9375"/>
                  </a:stretch>
                </a:blipFill>
              </p:spPr>
              <p:txBody>
                <a:bodyPr/>
                <a:lstStyle/>
                <a:p>
                  <a:r>
                    <a:rPr lang="en-US">
                      <a:noFill/>
                    </a:rPr>
                    <a:t> </a:t>
                  </a:r>
                </a:p>
              </p:txBody>
            </p:sp>
          </mc:Fallback>
        </mc:AlternateContent>
      </p:grpSp>
      <p:grpSp>
        <p:nvGrpSpPr>
          <p:cNvPr id="39" name="Group 38"/>
          <p:cNvGrpSpPr/>
          <p:nvPr/>
        </p:nvGrpSpPr>
        <p:grpSpPr>
          <a:xfrm>
            <a:off x="4267198" y="2214889"/>
            <a:ext cx="4290868" cy="2807420"/>
            <a:chOff x="4267198" y="2214889"/>
            <a:chExt cx="4290868" cy="2807420"/>
          </a:xfrm>
        </p:grpSpPr>
        <p:cxnSp>
          <p:nvCxnSpPr>
            <p:cNvPr id="32" name="Straight Arrow Connector 31"/>
            <p:cNvCxnSpPr/>
            <p:nvPr/>
          </p:nvCxnSpPr>
          <p:spPr>
            <a:xfrm>
              <a:off x="7703144" y="2214889"/>
              <a:ext cx="854922" cy="301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5301574" y="3433868"/>
              <a:ext cx="2401570" cy="972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4610911" y="4026845"/>
              <a:ext cx="304282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4270443" y="4480800"/>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4267198" y="5022309"/>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3394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271B87EC-F8C9-904F-817D-FDFFDD5C0592}"/>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Simple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55958" y="921765"/>
                <a:ext cx="355405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Do the same for “all”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𝑥</m:t>
                    </m:r>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𝑠</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55958" y="921765"/>
                <a:ext cx="3554050" cy="461665"/>
              </a:xfrm>
              <a:prstGeom prst="rect">
                <a:avLst/>
              </a:prstGeom>
              <a:blipFill rotWithShape="0">
                <a:blip r:embed="rId3"/>
                <a:stretch>
                  <a:fillRect l="-2744"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14677578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xmlns="" id="{085DFFF8-EA9A-AE4A-8D11-94D2F20D0170}"/>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Extend the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25</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a16="http://schemas.microsoft.com/office/drawing/2014/main" xmlns="" id="{58D39162-75B0-0D4E-BD90-7F73BB12168F}"/>
              </a:ext>
            </a:extLst>
          </p:cNvPr>
          <p:cNvGrpSpPr/>
          <p:nvPr/>
        </p:nvGrpSpPr>
        <p:grpSpPr>
          <a:xfrm>
            <a:off x="7428078" y="194857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r>
                            <a:rPr lang="en-US" i="1">
                              <a:latin typeface="Cambria Math" panose="02040503050406030204" pitchFamily="18" charset="0"/>
                              <a:ea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5696"/>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xmlns=""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a16="http://schemas.microsoft.com/office/drawing/2014/main" xmlns=""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xmlns=""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a16="http://schemas.microsoft.com/office/drawing/2014/main" xmlns="" id="{F8CF77CA-E6D2-0C4D-B979-24ED101EC170}"/>
              </a:ext>
            </a:extLst>
          </p:cNvPr>
          <p:cNvGrpSpPr/>
          <p:nvPr/>
        </p:nvGrpSpPr>
        <p:grpSpPr>
          <a:xfrm>
            <a:off x="7210402" y="3192493"/>
            <a:ext cx="4505647" cy="1825367"/>
            <a:chOff x="7210402" y="3192493"/>
            <a:chExt cx="4505647" cy="1825367"/>
          </a:xfrm>
        </p:grpSpPr>
        <p:sp>
          <p:nvSpPr>
            <p:cNvPr id="29" name="5-Point Star 28"/>
            <p:cNvSpPr/>
            <p:nvPr/>
          </p:nvSpPr>
          <p:spPr>
            <a:xfrm>
              <a:off x="7628351" y="3241396"/>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A57C4E67-F7BA-1B4F-9CA5-15165EE834F1}"/>
                    </a:ext>
                  </a:extLst>
                </p:cNvPr>
                <p:cNvSpPr txBox="1"/>
                <p:nvPr/>
              </p:nvSpPr>
              <p:spPr>
                <a:xfrm>
                  <a:off x="9472486" y="4534394"/>
                  <a:ext cx="2243563" cy="483466"/>
                </a:xfrm>
                <a:prstGeom prst="rect">
                  <a:avLst/>
                </a:prstGeom>
                <a:noFill/>
              </p:spPr>
              <p:txBody>
                <a:bodyPr wrap="none" rtlCol="0">
                  <a:spAutoFit/>
                </a:bodyPr>
                <a:lstStyle/>
                <a:p>
                  <a:r>
                    <a:rPr lang="en-US" dirty="0">
                      <a:ea typeface="Karla" charset="0"/>
                    </a:rPr>
                    <a:t>Predict </a:t>
                  </a:r>
                  <a14:m>
                    <m:oMath xmlns:m="http://schemas.openxmlformats.org/officeDocument/2006/math">
                      <m:acc>
                        <m:accPr>
                          <m:chr m:val="̂"/>
                          <m:ctrlPr>
                            <a:rPr lang="en-US" i="1" smtClean="0">
                              <a:latin typeface="Cambria Math" charset="0"/>
                              <a:ea typeface="Karla" charset="0"/>
                            </a:rPr>
                          </m:ctrlPr>
                        </m:accPr>
                        <m:e>
                          <m:sSub>
                            <m:sSubPr>
                              <m:ctrlPr>
                                <a:rPr lang="en-US" i="1">
                                  <a:latin typeface="Cambria Math" charset="0"/>
                                  <a:ea typeface="Karla" charset="0"/>
                                </a:rPr>
                              </m:ctrlPr>
                            </m:sSubPr>
                            <m:e>
                              <m:r>
                                <a:rPr lang="en-US" i="1">
                                  <a:latin typeface="Cambria Math" panose="02040503050406030204" pitchFamily="18" charset="0"/>
                                  <a:ea typeface="Karla" charset="0"/>
                                </a:rPr>
                                <m:t>𝑦</m:t>
                              </m:r>
                            </m:e>
                            <m:sub>
                              <m:r>
                                <a:rPr lang="en-US" b="0" i="1" smtClean="0">
                                  <a:latin typeface="Cambria Math" charset="0"/>
                                  <a:ea typeface="Karla" charset="0"/>
                                </a:rPr>
                                <m:t>𝑞</m:t>
                              </m:r>
                              <m:r>
                                <a:rPr lang="en-US" i="1">
                                  <a:latin typeface="Cambria Math" panose="02040503050406030204" pitchFamily="18" charset="0"/>
                                  <a:ea typeface="Karla" charset="0"/>
                                </a:rPr>
                                <m:t> </m:t>
                              </m:r>
                            </m:sub>
                          </m:sSub>
                        </m:e>
                      </m:acc>
                      <m:r>
                        <a:rPr lang="en-US" b="0" i="1" smtClean="0">
                          <a:latin typeface="Cambria Math" panose="02040503050406030204" pitchFamily="18" charset="0"/>
                          <a:ea typeface="Karla" charset="0"/>
                        </a:rPr>
                        <m:t>=</m:t>
                      </m:r>
                      <m:f>
                        <m:fPr>
                          <m:ctrlPr>
                            <a:rPr lang="mr-IN" b="0" i="1" smtClean="0">
                              <a:latin typeface="Cambria Math" charset="0"/>
                              <a:ea typeface="Karla" charset="0"/>
                            </a:rPr>
                          </m:ctrlPr>
                        </m:fPr>
                        <m:num>
                          <m:r>
                            <a:rPr lang="en-US" b="0" i="1" smtClean="0">
                              <a:latin typeface="Cambria Math" charset="0"/>
                              <a:ea typeface="Karla" charset="0"/>
                            </a:rPr>
                            <m:t>1</m:t>
                          </m:r>
                        </m:num>
                        <m:den>
                          <m:r>
                            <a:rPr lang="en-US" b="0" i="1" smtClean="0">
                              <a:latin typeface="Cambria Math" charset="0"/>
                              <a:ea typeface="Karla" charset="0"/>
                            </a:rPr>
                            <m:t>𝑘</m:t>
                          </m:r>
                        </m:den>
                      </m:f>
                      <m:nary>
                        <m:naryPr>
                          <m:chr m:val="∑"/>
                          <m:ctrlPr>
                            <a:rPr lang="is-IS" b="0" i="1" smtClean="0">
                              <a:latin typeface="Cambria Math" charset="0"/>
                              <a:ea typeface="Karla" charset="0"/>
                            </a:rPr>
                          </m:ctrlPr>
                        </m:naryPr>
                        <m:sub>
                          <m:r>
                            <m:rPr>
                              <m:brk m:alnAt="23"/>
                            </m:rPr>
                            <a:rPr lang="en-US" b="0" i="1" smtClean="0">
                              <a:latin typeface="Cambria Math" charset="0"/>
                              <a:ea typeface="Karla" charset="0"/>
                            </a:rPr>
                            <m:t>𝑖</m:t>
                          </m:r>
                        </m:sub>
                        <m:sup>
                          <m:r>
                            <a:rPr lang="en-US" b="0" i="1" smtClean="0">
                              <a:latin typeface="Cambria Math" charset="0"/>
                              <a:ea typeface="Karla" charset="0"/>
                            </a:rPr>
                            <m:t>𝑘</m:t>
                          </m:r>
                        </m:sup>
                        <m:e>
                          <m:sSub>
                            <m:sSubPr>
                              <m:ctrlPr>
                                <a:rPr lang="en-US" b="0" i="1" smtClean="0">
                                  <a:latin typeface="Cambria Math" charset="0"/>
                                  <a:ea typeface="Karla" charset="0"/>
                                </a:rPr>
                              </m:ctrlPr>
                            </m:sSubPr>
                            <m:e>
                              <m:r>
                                <a:rPr lang="en-US" b="0" i="1" smtClean="0">
                                  <a:latin typeface="Cambria Math" charset="0"/>
                                  <a:ea typeface="Karla" charset="0"/>
                                </a:rPr>
                                <m:t>𝑦</m:t>
                              </m:r>
                            </m:e>
                            <m:sub>
                              <m:sSub>
                                <m:sSubPr>
                                  <m:ctrlPr>
                                    <a:rPr lang="en-US" b="0" i="1" smtClean="0">
                                      <a:latin typeface="Cambria Math"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𝑖</m:t>
                                  </m:r>
                                </m:sub>
                              </m:sSub>
                            </m:sub>
                          </m:sSub>
                        </m:e>
                      </m:nary>
                    </m:oMath>
                  </a14:m>
                  <a:endParaRPr lang="en-US" dirty="0"/>
                </a:p>
              </p:txBody>
            </p:sp>
          </mc:Choice>
          <mc:Fallback xmlns="">
            <p:sp>
              <p:nvSpPr>
                <p:cNvPr id="18" name="TextBox 17">
                  <a:extLst>
                    <a:ext uri="{FF2B5EF4-FFF2-40B4-BE49-F238E27FC236}">
                      <a16:creationId xmlns:a16="http://schemas.microsoft.com/office/drawing/2014/main" xmlns="" xmlns:a14="http://schemas.microsoft.com/office/drawing/2010/main" id="{A57C4E67-F7BA-1B4F-9CA5-15165EE834F1}"/>
                    </a:ext>
                  </a:extLst>
                </p:cNvPr>
                <p:cNvSpPr txBox="1">
                  <a:spLocks noRot="1" noChangeAspect="1" noMove="1" noResize="1" noEditPoints="1" noAdjustHandles="1" noChangeArrowheads="1" noChangeShapeType="1" noTextEdit="1"/>
                </p:cNvSpPr>
                <p:nvPr/>
              </p:nvSpPr>
              <p:spPr>
                <a:xfrm>
                  <a:off x="9472486" y="4534394"/>
                  <a:ext cx="2243563" cy="483466"/>
                </a:xfrm>
                <a:prstGeom prst="rect">
                  <a:avLst/>
                </a:prstGeom>
                <a:blipFill rotWithShape="0">
                  <a:blip r:embed="rId6"/>
                  <a:stretch>
                    <a:fillRect l="-2446" t="-79747" r="-11957" b="-1316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xmlns="" id="{04DD8431-5EE5-D94C-BBAF-83030708D12D}"/>
                    </a:ext>
                  </a:extLst>
                </p:cNvPr>
                <p:cNvSpPr/>
                <p:nvPr/>
              </p:nvSpPr>
              <p:spPr>
                <a:xfrm>
                  <a:off x="7210402" y="3192493"/>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rPr>
                            </m:ctrlPr>
                          </m:sSubPr>
                          <m:e>
                            <m:acc>
                              <m:accPr>
                                <m:chr m:val="̂"/>
                                <m:ctrlPr>
                                  <a:rPr lang="en-US" i="1">
                                    <a:latin typeface="Cambria Math"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0402" y="3192493"/>
                  <a:ext cx="462755" cy="390748"/>
                </a:xfrm>
                <a:prstGeom prst="rect">
                  <a:avLst/>
                </a:prstGeom>
                <a:blipFill rotWithShape="0">
                  <a:blip r:embed="rId7"/>
                  <a:stretch>
                    <a:fillRect t="-1563" r="-13158" b="-3125"/>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xmlns="" id="{9F040EF2-ACF6-A745-887C-84FC55FB1159}"/>
              </a:ext>
            </a:extLst>
          </p:cNvPr>
          <p:cNvGrpSpPr/>
          <p:nvPr/>
        </p:nvGrpSpPr>
        <p:grpSpPr>
          <a:xfrm>
            <a:off x="5507915" y="2699766"/>
            <a:ext cx="6060089" cy="1430651"/>
            <a:chOff x="5507915" y="2699766"/>
            <a:chExt cx="6060089" cy="1430651"/>
          </a:xfrm>
        </p:grpSpPr>
        <p:grpSp>
          <p:nvGrpSpPr>
            <p:cNvPr id="15" name="Group 14">
              <a:extLst>
                <a:ext uri="{FF2B5EF4-FFF2-40B4-BE49-F238E27FC236}">
                  <a16:creationId xmlns:a16="http://schemas.microsoft.com/office/drawing/2014/main" xmlns=""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xmlns=""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b="0" i="1" smtClean="0">
                                <a:latin typeface="Cambria Math"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panose="02040503050406030204" pitchFamily="18" charset="0"/>
                                <a:ea typeface="Karla" charset="0"/>
                              </a:rPr>
                              <m:t>𝑖</m:t>
                            </m:r>
                          </m:sub>
                        </m:sSub>
                        <m:r>
                          <a:rPr lang="en-US" b="0" i="1" smtClean="0">
                            <a:latin typeface="Cambria Math" panose="02040503050406030204" pitchFamily="18" charset="0"/>
                            <a:ea typeface="Karla" charset="0"/>
                          </a:rPr>
                          <m:t>)</m:t>
                        </m:r>
                      </m:oMath>
                    </a14:m>
                    <a:endParaRPr lang="en-US" dirty="0">
                      <a:latin typeface="Karla" charset="0"/>
                      <a:ea typeface="Karla" charset="0"/>
                      <a:cs typeface="Karla" charset="0"/>
                    </a:endParaRPr>
                  </a:p>
                  <a:p>
                    <a:endParaRPr lang="en-US" dirty="0"/>
                  </a:p>
                </p:txBody>
              </p:sp>
            </mc:Choice>
            <mc:Fallback xmlns="">
              <p:sp>
                <p:nvSpPr>
                  <p:cNvPr id="9" name="TextBox 8">
                    <a:extLst>
                      <a:ext uri="{FF2B5EF4-FFF2-40B4-BE49-F238E27FC236}">
                        <a16:creationId xmlns:a16="http://schemas.microsoft.com/office/drawing/2014/main" xmlns:a14="http://schemas.microsoft.com/office/drawing/2010/main" xmlns=""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a16="http://schemas.microsoft.com/office/drawing/2014/main" xmlns=""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6454592" y="2855245"/>
            <a:ext cx="5445382" cy="2092987"/>
            <a:chOff x="6454592" y="2855245"/>
            <a:chExt cx="5445382" cy="2092987"/>
          </a:xfrm>
        </p:grpSpPr>
        <p:grpSp>
          <p:nvGrpSpPr>
            <p:cNvPr id="17" name="Group 16">
              <a:extLst>
                <a:ext uri="{FF2B5EF4-FFF2-40B4-BE49-F238E27FC236}">
                  <a16:creationId xmlns:a16="http://schemas.microsoft.com/office/drawing/2014/main" xmlns="" id="{1D6B86BF-BE0F-2948-BBC2-5B8DF7A859C2}"/>
                </a:ext>
              </a:extLst>
            </p:cNvPr>
            <p:cNvGrpSpPr/>
            <p:nvPr/>
          </p:nvGrpSpPr>
          <p:grpSpPr>
            <a:xfrm>
              <a:off x="8104340" y="3444807"/>
              <a:ext cx="3795634" cy="1503425"/>
              <a:chOff x="8104340" y="3444807"/>
              <a:chExt cx="3795634" cy="150342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41BA71BA-9145-5D40-93DD-F60C475CECD0}"/>
                      </a:ext>
                    </a:extLst>
                  </p:cNvPr>
                  <p:cNvSpPr txBox="1"/>
                  <p:nvPr/>
                </p:nvSpPr>
                <p:spPr>
                  <a:xfrm>
                    <a:off x="9472486" y="3444807"/>
                    <a:ext cx="2427488" cy="1503425"/>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k-nearest neighbors, </a:t>
                    </a:r>
                    <a14:m>
                      <m:oMath xmlns:m="http://schemas.openxmlformats.org/officeDocument/2006/math">
                        <m:sSub>
                          <m:sSubPr>
                            <m:ctrlPr>
                              <a:rPr lang="en-US" b="0" i="1" smtClean="0">
                                <a:latin typeface="Cambria Math" charset="0"/>
                                <a:ea typeface="Karla" charset="0"/>
                              </a:rPr>
                            </m:ctrlPr>
                          </m:sSubPr>
                          <m:e>
                            <m:r>
                              <a:rPr lang="en-US" b="0" i="1" smtClean="0">
                                <a:latin typeface="Cambria Math" charset="0"/>
                                <a:ea typeface="Karla" charset="0"/>
                              </a:rPr>
                              <m:t>𝑥</m:t>
                            </m:r>
                          </m:e>
                          <m:sub>
                            <m:sSub>
                              <m:sSubPr>
                                <m:ctrlPr>
                                  <a:rPr lang="en-US" b="0" i="1" smtClean="0">
                                    <a:latin typeface="Cambria Math"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1</m:t>
                                </m:r>
                              </m:sub>
                            </m:sSub>
                          </m:sub>
                        </m:sSub>
                        <m:r>
                          <a:rPr lang="en-US" b="0" i="1" smtClean="0">
                            <a:latin typeface="Cambria Math" charset="0"/>
                            <a:ea typeface="Karla" charset="0"/>
                          </a:rPr>
                          <m:t>,…,</m:t>
                        </m:r>
                        <m:sSub>
                          <m:sSubPr>
                            <m:ctrlPr>
                              <a:rPr lang="en-US" i="1">
                                <a:latin typeface="Cambria Math" charset="0"/>
                                <a:ea typeface="Karla" charset="0"/>
                              </a:rPr>
                            </m:ctrlPr>
                          </m:sSubPr>
                          <m:e>
                            <m:r>
                              <a:rPr lang="en-US" i="1">
                                <a:latin typeface="Cambria Math" charset="0"/>
                                <a:ea typeface="Karla" charset="0"/>
                              </a:rPr>
                              <m:t>𝑥</m:t>
                            </m:r>
                          </m:e>
                          <m:sub>
                            <m:sSub>
                              <m:sSubPr>
                                <m:ctrlPr>
                                  <a:rPr lang="en-US" i="1">
                                    <a:latin typeface="Cambria Math" charset="0"/>
                                    <a:ea typeface="Karla" charset="0"/>
                                  </a:rPr>
                                </m:ctrlPr>
                              </m:sSubPr>
                              <m:e>
                                <m:r>
                                  <a:rPr lang="en-US" i="1">
                                    <a:latin typeface="Cambria Math" charset="0"/>
                                    <a:ea typeface="Karla" charset="0"/>
                                  </a:rPr>
                                  <m:t>𝑞</m:t>
                                </m:r>
                              </m:e>
                              <m:sub>
                                <m:r>
                                  <a:rPr lang="en-US" b="0" i="1" smtClean="0">
                                    <a:latin typeface="Cambria Math" charset="0"/>
                                    <a:ea typeface="Karla" charset="0"/>
                                  </a:rPr>
                                  <m:t>𝑘</m:t>
                                </m:r>
                              </m:sub>
                            </m:sSub>
                          </m:sub>
                        </m:sSub>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p>
                </p:txBody>
              </p:sp>
            </mc:Choice>
            <mc:Fallback xmlns="">
              <p:sp>
                <p:nvSpPr>
                  <p:cNvPr id="14" name="TextBox 13">
                    <a:extLst>
                      <a:ext uri="{FF2B5EF4-FFF2-40B4-BE49-F238E27FC236}">
                        <a16:creationId xmlns:a16="http://schemas.microsoft.com/office/drawing/2014/main" xmlns="" xmlns:a14="http://schemas.microsoft.com/office/drawing/2010/main" id="{41BA71BA-9145-5D40-93DD-F60C475CECD0}"/>
                      </a:ext>
                    </a:extLst>
                  </p:cNvPr>
                  <p:cNvSpPr txBox="1">
                    <a:spLocks noRot="1" noChangeAspect="1" noMove="1" noResize="1" noEditPoints="1" noAdjustHandles="1" noChangeArrowheads="1" noChangeShapeType="1" noTextEdit="1"/>
                  </p:cNvSpPr>
                  <p:nvPr/>
                </p:nvSpPr>
                <p:spPr>
                  <a:xfrm>
                    <a:off x="9472486" y="3444807"/>
                    <a:ext cx="2427488" cy="1503425"/>
                  </a:xfrm>
                  <a:prstGeom prst="rect">
                    <a:avLst/>
                  </a:prstGeom>
                  <a:blipFill rotWithShape="0">
                    <a:blip r:embed="rId9"/>
                    <a:stretch>
                      <a:fillRect l="-2261"/>
                    </a:stretch>
                  </a:blipFill>
                </p:spPr>
                <p:txBody>
                  <a:bodyPr/>
                  <a:lstStyle/>
                  <a:p>
                    <a:r>
                      <a:rPr lang="en-US">
                        <a:noFill/>
                      </a:rPr>
                      <a:t> </a:t>
                    </a:r>
                  </a:p>
                </p:txBody>
              </p:sp>
            </mc:Fallback>
          </mc:AlternateContent>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Freeform 26"/>
            <p:cNvSpPr/>
            <p:nvPr/>
          </p:nvSpPr>
          <p:spPr>
            <a:xfrm>
              <a:off x="6454592" y="2855245"/>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4267198" y="2214889"/>
            <a:ext cx="4290868" cy="2807420"/>
            <a:chOff x="4267198" y="2214889"/>
            <a:chExt cx="4290868" cy="2807420"/>
          </a:xfrm>
        </p:grpSpPr>
        <p:cxnSp>
          <p:nvCxnSpPr>
            <p:cNvPr id="34" name="Straight Arrow Connector 33"/>
            <p:cNvCxnSpPr/>
            <p:nvPr/>
          </p:nvCxnSpPr>
          <p:spPr>
            <a:xfrm>
              <a:off x="7703144" y="2214889"/>
              <a:ext cx="854922" cy="301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5301574" y="3433868"/>
              <a:ext cx="2401570" cy="972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4610911" y="4026845"/>
              <a:ext cx="304282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4270443" y="4480800"/>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4267198" y="5022309"/>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8088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8B6AC0F7-9DD3-7645-86C0-F63DB6CE6AB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26</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790515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9C8D02AC-B252-AB42-924D-F78A40BBDB49}"/>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6314549"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We can try different k-models on </a:t>
            </a:r>
            <a:r>
              <a:rPr lang="en-US" sz="2400" dirty="0">
                <a:solidFill>
                  <a:schemeClr val="tx1">
                    <a:lumMod val="75000"/>
                    <a:lumOff val="25000"/>
                  </a:schemeClr>
                </a:solidFill>
                <a:latin typeface="Karla" charset="0"/>
                <a:ea typeface="Karla" charset="0"/>
                <a:cs typeface="Karla" charset="0"/>
              </a:rPr>
              <a:t>more data</a:t>
            </a:r>
          </a:p>
        </p:txBody>
      </p:sp>
    </p:spTree>
    <p:extLst>
      <p:ext uri="{BB962C8B-B14F-4D97-AF65-F5344CB8AC3E}">
        <p14:creationId xmlns:p14="http://schemas.microsoft.com/office/powerpoint/2010/main" val="7125153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k-Nearest Neighbors</a:t>
            </a:r>
          </a:p>
        </p:txBody>
      </p:sp>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54699" y="1536174"/>
            <a:ext cx="10682602" cy="4401205"/>
          </a:xfrm>
          <a:prstGeom prst="rect">
            <a:avLst/>
          </a:prstGeom>
          <a:noFill/>
        </p:spPr>
        <p:txBody>
          <a:bodyPr wrap="square" rtlCol="0">
            <a:spAutoFit/>
          </a:bodyPr>
          <a:lstStyle/>
          <a:p>
            <a:r>
              <a:rPr lang="en-US" sz="2800" dirty="0">
                <a:solidFill>
                  <a:schemeClr val="tx1">
                    <a:lumMod val="75000"/>
                    <a:lumOff val="25000"/>
                  </a:schemeClr>
                </a:solidFill>
                <a:latin typeface="Karla" charset="0"/>
                <a:ea typeface="Karla" charset="0"/>
                <a:cs typeface="Karla" charset="0"/>
              </a:rPr>
              <a:t>The </a:t>
            </a:r>
            <a:r>
              <a:rPr lang="en-US" sz="2800" b="1" i="1" dirty="0">
                <a:solidFill>
                  <a:schemeClr val="tx1">
                    <a:lumMod val="75000"/>
                    <a:lumOff val="25000"/>
                  </a:schemeClr>
                </a:solidFill>
                <a:latin typeface="Karla" charset="0"/>
                <a:ea typeface="Karla" charset="0"/>
                <a:cs typeface="Karla" charset="0"/>
              </a:rPr>
              <a:t>k-Nearest Neighbor (</a:t>
            </a:r>
            <a:r>
              <a:rPr lang="en-US" sz="2800" b="1" i="1" dirty="0" err="1">
                <a:solidFill>
                  <a:schemeClr val="tx1">
                    <a:lumMod val="75000"/>
                    <a:lumOff val="25000"/>
                  </a:schemeClr>
                </a:solidFill>
                <a:latin typeface="Karla" charset="0"/>
                <a:ea typeface="Karla" charset="0"/>
                <a:cs typeface="Karla" charset="0"/>
              </a:rPr>
              <a:t>kNN</a:t>
            </a:r>
            <a:r>
              <a:rPr lang="en-US" sz="2800" b="1" i="1" dirty="0">
                <a:solidFill>
                  <a:schemeClr val="tx1">
                    <a:lumMod val="75000"/>
                    <a:lumOff val="25000"/>
                  </a:schemeClr>
                </a:solidFill>
                <a:latin typeface="Karla" charset="0"/>
                <a:ea typeface="Karla" charset="0"/>
                <a:cs typeface="Karla" charset="0"/>
              </a:rPr>
              <a:t>) model</a:t>
            </a:r>
            <a:r>
              <a:rPr lang="en-US" sz="2800" dirty="0">
                <a:solidFill>
                  <a:schemeClr val="tx1">
                    <a:lumMod val="75000"/>
                    <a:lumOff val="25000"/>
                  </a:schemeClr>
                </a:solidFill>
                <a:latin typeface="Karla" charset="0"/>
                <a:ea typeface="Karla" charset="0"/>
                <a:cs typeface="Karla" charset="0"/>
              </a:rPr>
              <a:t> is an intuitive way to predict a quantitative response variable: </a:t>
            </a:r>
          </a:p>
          <a:p>
            <a:endParaRPr lang="en-US" sz="2800" dirty="0">
              <a:solidFill>
                <a:schemeClr val="tx1">
                  <a:lumMod val="75000"/>
                  <a:lumOff val="25000"/>
                </a:schemeClr>
              </a:solidFill>
              <a:latin typeface="Karla" charset="0"/>
              <a:ea typeface="Karla" charset="0"/>
              <a:cs typeface="Karla" charset="0"/>
            </a:endParaRPr>
          </a:p>
          <a:p>
            <a:pPr lvl="1"/>
            <a:r>
              <a:rPr lang="en-US" sz="2800" i="1" dirty="0">
                <a:solidFill>
                  <a:schemeClr val="tx1">
                    <a:lumMod val="75000"/>
                    <a:lumOff val="25000"/>
                  </a:schemeClr>
                </a:solidFill>
                <a:latin typeface="Karla" charset="0"/>
                <a:ea typeface="Karla" charset="0"/>
                <a:cs typeface="Karla" charset="0"/>
              </a:rPr>
              <a:t>to predict a response for a set of observed predictor values, we use the responses of other observations most similar to it</a:t>
            </a:r>
          </a:p>
          <a:p>
            <a:endParaRPr lang="en-US" sz="2800" i="1" dirty="0">
              <a:solidFill>
                <a:schemeClr val="tx1">
                  <a:lumMod val="75000"/>
                  <a:lumOff val="25000"/>
                </a:schemeClr>
              </a:solidFill>
              <a:latin typeface="Karla" charset="0"/>
              <a:ea typeface="Karla" charset="0"/>
              <a:cs typeface="Karla" charset="0"/>
            </a:endParaRPr>
          </a:p>
          <a:p>
            <a:r>
              <a:rPr lang="en-US" sz="2800" b="1" dirty="0">
                <a:solidFill>
                  <a:schemeClr val="tx1">
                    <a:lumMod val="75000"/>
                    <a:lumOff val="25000"/>
                  </a:schemeClr>
                </a:solidFill>
                <a:latin typeface="Karla" charset="0"/>
                <a:ea typeface="Karla" charset="0"/>
                <a:cs typeface="Karla" charset="0"/>
              </a:rPr>
              <a:t>Note: </a:t>
            </a:r>
            <a:r>
              <a:rPr lang="en-US" sz="2800" dirty="0">
                <a:solidFill>
                  <a:schemeClr val="tx1">
                    <a:lumMod val="75000"/>
                    <a:lumOff val="25000"/>
                  </a:schemeClr>
                </a:solidFill>
                <a:latin typeface="Karla" charset="0"/>
                <a:ea typeface="Karla" charset="0"/>
                <a:cs typeface="Karla" charset="0"/>
              </a:rPr>
              <a:t>this strategy can also be applied in classification to predict a categorical variable. We will encounter </a:t>
            </a:r>
            <a:r>
              <a:rPr lang="en-US" sz="2800" dirty="0" err="1">
                <a:solidFill>
                  <a:schemeClr val="tx1">
                    <a:lumMod val="75000"/>
                    <a:lumOff val="25000"/>
                  </a:schemeClr>
                </a:solidFill>
                <a:latin typeface="Karla" charset="0"/>
                <a:ea typeface="Karla" charset="0"/>
                <a:cs typeface="Karla" charset="0"/>
              </a:rPr>
              <a:t>kNN</a:t>
            </a:r>
            <a:r>
              <a:rPr lang="en-US" sz="2800" dirty="0">
                <a:solidFill>
                  <a:schemeClr val="tx1">
                    <a:lumMod val="75000"/>
                    <a:lumOff val="25000"/>
                  </a:schemeClr>
                </a:solidFill>
                <a:latin typeface="Karla" charset="0"/>
                <a:ea typeface="Karla" charset="0"/>
                <a:cs typeface="Karla" charset="0"/>
              </a:rPr>
              <a:t> again later in the course in the context of classification.</a:t>
            </a:r>
          </a:p>
          <a:p>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39116620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2</a:t>
            </a:fld>
            <a:endParaRPr lang="en-US"/>
          </a:p>
        </p:txBody>
      </p:sp>
      <p:sp>
        <p:nvSpPr>
          <p:cNvPr id="5" name="Content Placeholder 2">
            <a:extLst>
              <a:ext uri="{FF2B5EF4-FFF2-40B4-BE49-F238E27FC236}">
                <a16:creationId xmlns="" xmlns:a16="http://schemas.microsoft.com/office/drawing/2014/main"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r>
              <a:rPr lang="en-US" sz="2800" b="1" dirty="0" smtClean="0">
                <a:solidFill>
                  <a:schemeClr val="accent1">
                    <a:lumMod val="75000"/>
                  </a:schemeClr>
                </a:solidFill>
              </a:rPr>
              <a:t>Homework </a:t>
            </a:r>
            <a:r>
              <a:rPr lang="en-US" sz="2800" b="1" dirty="0">
                <a:solidFill>
                  <a:schemeClr val="accent1">
                    <a:lumMod val="75000"/>
                  </a:schemeClr>
                </a:solidFill>
              </a:rPr>
              <a:t>0 </a:t>
            </a:r>
            <a:r>
              <a:rPr lang="en-US" sz="2800" dirty="0">
                <a:solidFill>
                  <a:schemeClr val="tx1">
                    <a:lumMod val="75000"/>
                    <a:lumOff val="25000"/>
                  </a:schemeClr>
                </a:solidFill>
              </a:rPr>
              <a:t>isn’t </a:t>
            </a:r>
            <a:r>
              <a:rPr lang="en-US" sz="2800" dirty="0" smtClean="0">
                <a:solidFill>
                  <a:schemeClr val="tx1">
                    <a:lumMod val="75000"/>
                    <a:lumOff val="25000"/>
                  </a:schemeClr>
                </a:solidFill>
              </a:rPr>
              <a:t>graded for accuracy; however some submissions are </a:t>
            </a:r>
            <a:r>
              <a:rPr lang="en-US" sz="2800" i="1" dirty="0" smtClean="0">
                <a:solidFill>
                  <a:schemeClr val="tx1">
                    <a:lumMod val="75000"/>
                    <a:lumOff val="25000"/>
                  </a:schemeClr>
                </a:solidFill>
              </a:rPr>
              <a:t>strange:</a:t>
            </a:r>
          </a:p>
          <a:p>
            <a:pPr marL="857212" lvl="1" indent="-457189">
              <a:spcAft>
                <a:spcPts val="500"/>
              </a:spcAft>
              <a:buFont typeface="Arial" charset="0"/>
              <a:buChar char="•"/>
            </a:pPr>
            <a:r>
              <a:rPr lang="en-US" sz="2400" dirty="0" smtClean="0">
                <a:solidFill>
                  <a:schemeClr val="tx1">
                    <a:lumMod val="75000"/>
                    <a:lumOff val="25000"/>
                  </a:schemeClr>
                </a:solidFill>
              </a:rPr>
              <a:t>.</a:t>
            </a:r>
            <a:r>
              <a:rPr lang="en-US" sz="2400" dirty="0" err="1" smtClean="0">
                <a:solidFill>
                  <a:schemeClr val="tx1">
                    <a:lumMod val="75000"/>
                    <a:lumOff val="25000"/>
                  </a:schemeClr>
                </a:solidFill>
              </a:rPr>
              <a:t>json</a:t>
            </a:r>
            <a:r>
              <a:rPr lang="en-US" sz="2400" dirty="0" smtClean="0">
                <a:solidFill>
                  <a:schemeClr val="tx1">
                    <a:lumMod val="75000"/>
                    <a:lumOff val="25000"/>
                  </a:schemeClr>
                </a:solidFill>
              </a:rPr>
              <a:t> file instead of the notebook</a:t>
            </a:r>
          </a:p>
          <a:p>
            <a:pPr marL="857212" lvl="1" indent="-457189">
              <a:spcAft>
                <a:spcPts val="500"/>
              </a:spcAft>
              <a:buFont typeface="Arial" charset="0"/>
              <a:buChar char="•"/>
            </a:pPr>
            <a:r>
              <a:rPr lang="en-US" sz="2400" dirty="0">
                <a:solidFill>
                  <a:schemeClr val="tx1">
                    <a:lumMod val="75000"/>
                    <a:lumOff val="25000"/>
                  </a:schemeClr>
                </a:solidFill>
              </a:rPr>
              <a:t>t</a:t>
            </a:r>
            <a:r>
              <a:rPr lang="en-US" sz="2400" dirty="0" smtClean="0">
                <a:solidFill>
                  <a:schemeClr val="tx1">
                    <a:lumMod val="75000"/>
                    <a:lumOff val="25000"/>
                  </a:schemeClr>
                </a:solidFill>
              </a:rPr>
              <a:t>otally empty solutions </a:t>
            </a:r>
            <a:r>
              <a:rPr lang="mr-IN" sz="2400" dirty="0" smtClean="0">
                <a:solidFill>
                  <a:schemeClr val="tx1">
                    <a:lumMod val="75000"/>
                    <a:lumOff val="25000"/>
                  </a:schemeClr>
                </a:solidFill>
              </a:rPr>
              <a:t>–</a:t>
            </a:r>
            <a:r>
              <a:rPr lang="en-US" sz="2400" dirty="0" smtClean="0">
                <a:solidFill>
                  <a:schemeClr val="tx1">
                    <a:lumMod val="75000"/>
                    <a:lumOff val="25000"/>
                  </a:schemeClr>
                </a:solidFill>
              </a:rPr>
              <a:t> no attempt whatsoever </a:t>
            </a:r>
          </a:p>
          <a:p>
            <a:pPr marL="857212" lvl="1" indent="-457189">
              <a:spcAft>
                <a:spcPts val="500"/>
              </a:spcAft>
              <a:buFont typeface="Arial" charset="0"/>
              <a:buChar char="•"/>
            </a:pPr>
            <a:r>
              <a:rPr lang="en-US" sz="2400" dirty="0" smtClean="0">
                <a:solidFill>
                  <a:schemeClr val="tx1">
                    <a:lumMod val="75000"/>
                    <a:lumOff val="25000"/>
                  </a:schemeClr>
                </a:solidFill>
              </a:rPr>
              <a:t>.</a:t>
            </a:r>
            <a:r>
              <a:rPr lang="en-US" sz="2400" dirty="0" err="1" smtClean="0">
                <a:solidFill>
                  <a:schemeClr val="tx1">
                    <a:lumMod val="75000"/>
                    <a:lumOff val="25000"/>
                  </a:schemeClr>
                </a:solidFill>
              </a:rPr>
              <a:t>rar</a:t>
            </a:r>
            <a:r>
              <a:rPr lang="en-US" sz="2400" dirty="0" smtClean="0">
                <a:solidFill>
                  <a:schemeClr val="tx1">
                    <a:lumMod val="75000"/>
                    <a:lumOff val="25000"/>
                  </a:schemeClr>
                </a:solidFill>
              </a:rPr>
              <a:t> files </a:t>
            </a:r>
          </a:p>
          <a:p>
            <a:pPr marL="857212" lvl="1" indent="-457189">
              <a:spcAft>
                <a:spcPts val="500"/>
              </a:spcAft>
              <a:buFont typeface="Arial" charset="0"/>
              <a:buChar char="•"/>
            </a:pPr>
            <a:r>
              <a:rPr lang="en-US" sz="2400" dirty="0" smtClean="0">
                <a:solidFill>
                  <a:schemeClr val="tx1">
                    <a:lumMod val="75000"/>
                    <a:lumOff val="25000"/>
                  </a:schemeClr>
                </a:solidFill>
              </a:rPr>
              <a:t>Solution to a different homework that is not CS109A HW0 </a:t>
            </a:r>
          </a:p>
          <a:p>
            <a:pPr marL="857212" lvl="1" indent="-457189">
              <a:spcAft>
                <a:spcPts val="500"/>
              </a:spcAft>
              <a:buFont typeface="Arial" charset="0"/>
              <a:buChar char="•"/>
            </a:pPr>
            <a:r>
              <a:rPr lang="en-US" sz="2400" dirty="0" smtClean="0">
                <a:solidFill>
                  <a:schemeClr val="tx1">
                    <a:lumMod val="75000"/>
                    <a:lumOff val="25000"/>
                  </a:schemeClr>
                </a:solidFill>
              </a:rPr>
              <a:t>Solution to last year’s homework </a:t>
            </a:r>
          </a:p>
        </p:txBody>
      </p:sp>
      <p:sp>
        <p:nvSpPr>
          <p:cNvPr id="6" name="Title 1">
            <a:extLst>
              <a:ext uri="{FF2B5EF4-FFF2-40B4-BE49-F238E27FC236}">
                <a16:creationId xmlns="" xmlns:a16="http://schemas.microsoft.com/office/drawing/2014/main" id="{33BD8E3E-02C2-A04A-ABCD-1382F18753BD}"/>
              </a:ext>
            </a:extLst>
          </p:cNvPr>
          <p:cNvSpPr txBox="1">
            <a:spLocks/>
          </p:cNvSpPr>
          <p:nvPr/>
        </p:nvSpPr>
        <p:spPr>
          <a:xfrm>
            <a:off x="2851121" y="580975"/>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17162192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98DBDE3-6B97-314D-B65B-37456DCABE7B}"/>
              </a:ext>
            </a:extLst>
          </p:cNvPr>
          <p:cNvPicPr>
            <a:picLocks noChangeAspect="1"/>
          </p:cNvPicPr>
          <p:nvPr/>
        </p:nvPicPr>
        <p:blipFill>
          <a:blip r:embed="rId3"/>
          <a:stretch>
            <a:fillRect/>
          </a:stretch>
        </p:blipFill>
        <p:spPr>
          <a:xfrm>
            <a:off x="4699000" y="2755900"/>
            <a:ext cx="2794000" cy="1346200"/>
          </a:xfrm>
          <a:prstGeom prst="rect">
            <a:avLst/>
          </a:prstGeom>
        </p:spPr>
      </p:pic>
      <p:sp>
        <p:nvSpPr>
          <p:cNvPr id="2" name="Title 1"/>
          <p:cNvSpPr>
            <a:spLocks noGrp="1"/>
          </p:cNvSpPr>
          <p:nvPr>
            <p:ph type="title"/>
          </p:nvPr>
        </p:nvSpPr>
        <p:spPr>
          <a:xfrm>
            <a:off x="0" y="-52251"/>
            <a:ext cx="12192000" cy="880589"/>
          </a:xfrm>
          <a:solidFill>
            <a:schemeClr val="tx1">
              <a:lumMod val="65000"/>
              <a:lumOff val="35000"/>
            </a:schemeClr>
          </a:solidFill>
        </p:spPr>
        <p:txBody>
          <a:bodyPr anchor="ctr"/>
          <a:lstStyle/>
          <a:p>
            <a:pPr algn="justLow">
              <a:spcBef>
                <a:spcPts val="2200"/>
              </a:spcBef>
            </a:pPr>
            <a:r>
              <a:rPr lang="en-US" dirty="0">
                <a:solidFill>
                  <a:schemeClr val="bg1">
                    <a:lumMod val="85000"/>
                  </a:schemeClr>
                </a:solidFill>
              </a:rPr>
              <a:t>	k-Nearest Neighbors - </a:t>
            </a:r>
            <a:r>
              <a:rPr lang="en-US" dirty="0" err="1">
                <a:solidFill>
                  <a:schemeClr val="bg1">
                    <a:lumMod val="85000"/>
                  </a:schemeClr>
                </a:solidFill>
              </a:rPr>
              <a:t>kNN</a:t>
            </a:r>
            <a:endParaRPr lang="en-US" dirty="0">
              <a:solidFill>
                <a:schemeClr val="bg1">
                  <a:lumMod val="8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29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54699" y="1413966"/>
                <a:ext cx="10682602" cy="4401205"/>
              </a:xfrm>
              <a:prstGeom prst="rect">
                <a:avLst/>
              </a:prstGeom>
              <a:noFill/>
            </p:spPr>
            <p:txBody>
              <a:bodyPr wrap="square" rtlCol="0">
                <a:spAutoFit/>
              </a:bodyPr>
              <a:lstStyle/>
              <a:p>
                <a:r>
                  <a:rPr lang="en-US" sz="2800" dirty="0">
                    <a:solidFill>
                      <a:schemeClr val="tx1">
                        <a:lumMod val="75000"/>
                        <a:lumOff val="25000"/>
                      </a:schemeClr>
                    </a:solidFill>
                    <a:latin typeface="Karla" charset="0"/>
                    <a:ea typeface="Karla" charset="0"/>
                    <a:cs typeface="Karla" charset="0"/>
                  </a:rPr>
                  <a:t>For a fixed a value of </a:t>
                </a:r>
                <a:r>
                  <a:rPr lang="en-US" sz="2800" i="1" dirty="0">
                    <a:solidFill>
                      <a:schemeClr val="tx1">
                        <a:lumMod val="75000"/>
                        <a:lumOff val="25000"/>
                      </a:schemeClr>
                    </a:solidFill>
                    <a:latin typeface="Karla" charset="0"/>
                    <a:ea typeface="Karla" charset="0"/>
                    <a:cs typeface="Karla" charset="0"/>
                  </a:rPr>
                  <a:t>k</a:t>
                </a:r>
                <a:r>
                  <a:rPr lang="en-US" sz="2800" dirty="0">
                    <a:solidFill>
                      <a:schemeClr val="tx1">
                        <a:lumMod val="75000"/>
                        <a:lumOff val="25000"/>
                      </a:schemeClr>
                    </a:solidFill>
                    <a:latin typeface="Karla" charset="0"/>
                    <a:ea typeface="Karla" charset="0"/>
                    <a:cs typeface="Karla" charset="0"/>
                  </a:rPr>
                  <a:t>, the predicted response for the </a:t>
                </a:r>
                <a14:m>
                  <m:oMath xmlns:m="http://schemas.openxmlformats.org/officeDocument/2006/math">
                    <m:r>
                      <a:rPr lang="en-US" sz="2800" b="0" i="1" smtClean="0">
                        <a:solidFill>
                          <a:schemeClr val="tx1">
                            <a:lumMod val="75000"/>
                            <a:lumOff val="25000"/>
                          </a:schemeClr>
                        </a:solidFill>
                        <a:latin typeface="Cambria Math" charset="0"/>
                        <a:ea typeface="Karla" charset="0"/>
                        <a:cs typeface="Karla" charset="0"/>
                      </a:rPr>
                      <m:t>𝑖</m:t>
                    </m:r>
                  </m:oMath>
                </a14:m>
                <a:r>
                  <a:rPr lang="en-US" sz="2800" dirty="0">
                    <a:solidFill>
                      <a:schemeClr val="tx1">
                        <a:lumMod val="75000"/>
                        <a:lumOff val="25000"/>
                      </a:schemeClr>
                    </a:solidFill>
                    <a:latin typeface="Karla" charset="0"/>
                    <a:ea typeface="Karla" charset="0"/>
                    <a:cs typeface="Karla" charset="0"/>
                  </a:rPr>
                  <a:t>-</a:t>
                </a:r>
                <a:r>
                  <a:rPr lang="en-US" sz="2800" dirty="0" err="1">
                    <a:solidFill>
                      <a:schemeClr val="tx1">
                        <a:lumMod val="75000"/>
                        <a:lumOff val="25000"/>
                      </a:schemeClr>
                    </a:solidFill>
                    <a:latin typeface="Karla" charset="0"/>
                    <a:ea typeface="Karla" charset="0"/>
                    <a:cs typeface="Karla" charset="0"/>
                  </a:rPr>
                  <a:t>th</a:t>
                </a:r>
                <a:r>
                  <a:rPr lang="en-US" sz="2800" dirty="0">
                    <a:solidFill>
                      <a:schemeClr val="tx1">
                        <a:lumMod val="75000"/>
                        <a:lumOff val="25000"/>
                      </a:schemeClr>
                    </a:solidFill>
                    <a:latin typeface="Karla" charset="0"/>
                    <a:ea typeface="Karla" charset="0"/>
                    <a:cs typeface="Karla" charset="0"/>
                  </a:rPr>
                  <a:t> observation is the average of the observed response of the </a:t>
                </a:r>
                <a:r>
                  <a:rPr lang="en-US" sz="2800" i="1" dirty="0">
                    <a:solidFill>
                      <a:schemeClr val="tx1">
                        <a:lumMod val="75000"/>
                        <a:lumOff val="25000"/>
                      </a:schemeClr>
                    </a:solidFill>
                    <a:latin typeface="Karla" charset="0"/>
                    <a:ea typeface="Karla" charset="0"/>
                    <a:cs typeface="Karla" charset="0"/>
                  </a:rPr>
                  <a:t>k</a:t>
                </a:r>
                <a:r>
                  <a:rPr lang="en-US" sz="2800" dirty="0">
                    <a:solidFill>
                      <a:schemeClr val="tx1">
                        <a:lumMod val="75000"/>
                        <a:lumOff val="25000"/>
                      </a:schemeClr>
                    </a:solidFill>
                    <a:latin typeface="Karla" charset="0"/>
                    <a:ea typeface="Karla" charset="0"/>
                    <a:cs typeface="Karla" charset="0"/>
                  </a:rPr>
                  <a:t>-closest observations: </a:t>
                </a:r>
              </a:p>
              <a:p>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r>
                  <a:rPr lang="en-US" sz="2800" dirty="0">
                    <a:solidFill>
                      <a:schemeClr val="tx1">
                        <a:lumMod val="75000"/>
                        <a:lumOff val="25000"/>
                      </a:schemeClr>
                    </a:solidFill>
                    <a:latin typeface="Karla" charset="0"/>
                    <a:ea typeface="Karla" charset="0"/>
                    <a:cs typeface="Karla" charset="0"/>
                  </a:rPr>
                  <a:t>where </a:t>
                </a:r>
                <a14:m>
                  <m:oMath xmlns:m="http://schemas.openxmlformats.org/officeDocument/2006/math">
                    <m:d>
                      <m:dPr>
                        <m:begChr m:val="{"/>
                        <m:endChr m:val="}"/>
                        <m:ctrlPr>
                          <a:rPr lang="en-US" sz="2800" b="0" i="1" smtClean="0">
                            <a:solidFill>
                              <a:schemeClr val="tx1">
                                <a:lumMod val="75000"/>
                                <a:lumOff val="25000"/>
                              </a:schemeClr>
                            </a:solidFill>
                            <a:latin typeface="Cambria Math" charset="0"/>
                            <a:ea typeface="Karla" charset="0"/>
                            <a:cs typeface="Karla" charset="0"/>
                          </a:rPr>
                        </m:ctrlPr>
                      </m:dPr>
                      <m:e>
                        <m:sSub>
                          <m:sSubPr>
                            <m:ctrlPr>
                              <a:rPr lang="en-US" sz="2800" b="0" i="1" smtClean="0">
                                <a:solidFill>
                                  <a:schemeClr val="tx1">
                                    <a:lumMod val="75000"/>
                                    <a:lumOff val="25000"/>
                                  </a:schemeClr>
                                </a:solidFill>
                                <a:latin typeface="Cambria Math" charset="0"/>
                                <a:ea typeface="Karla" charset="0"/>
                                <a:cs typeface="Karla" charset="0"/>
                              </a:rPr>
                            </m:ctrlPr>
                          </m:sSubPr>
                          <m:e>
                            <m:r>
                              <a:rPr lang="en-US" sz="2800" b="0" i="1" smtClean="0">
                                <a:solidFill>
                                  <a:schemeClr val="tx1">
                                    <a:lumMod val="75000"/>
                                    <a:lumOff val="25000"/>
                                  </a:schemeClr>
                                </a:solidFill>
                                <a:latin typeface="Cambria Math" charset="0"/>
                                <a:ea typeface="Karla" charset="0"/>
                                <a:cs typeface="Karla" charset="0"/>
                              </a:rPr>
                              <m:t>𝑥</m:t>
                            </m:r>
                          </m:e>
                          <m:sub>
                            <m:r>
                              <a:rPr lang="en-US" sz="2800" b="0" i="1" smtClean="0">
                                <a:solidFill>
                                  <a:schemeClr val="tx1">
                                    <a:lumMod val="75000"/>
                                    <a:lumOff val="25000"/>
                                  </a:schemeClr>
                                </a:solidFill>
                                <a:latin typeface="Cambria Math" charset="0"/>
                                <a:ea typeface="Karla" charset="0"/>
                                <a:cs typeface="Karla" charset="0"/>
                              </a:rPr>
                              <m:t>𝑛</m:t>
                            </m:r>
                            <m:r>
                              <a:rPr lang="en-US" sz="2800" b="0" i="1" smtClean="0">
                                <a:solidFill>
                                  <a:schemeClr val="tx1">
                                    <a:lumMod val="75000"/>
                                    <a:lumOff val="25000"/>
                                  </a:schemeClr>
                                </a:solidFill>
                                <a:latin typeface="Cambria Math" charset="0"/>
                                <a:ea typeface="Karla" charset="0"/>
                                <a:cs typeface="Karla" charset="0"/>
                              </a:rPr>
                              <m:t>1</m:t>
                            </m:r>
                          </m:sub>
                        </m:sSub>
                        <m:r>
                          <a:rPr lang="en-US" sz="2800" b="0" i="1" smtClean="0">
                            <a:solidFill>
                              <a:schemeClr val="tx1">
                                <a:lumMod val="75000"/>
                                <a:lumOff val="25000"/>
                              </a:schemeClr>
                            </a:solidFill>
                            <a:latin typeface="Cambria Math" charset="0"/>
                            <a:ea typeface="Karla" charset="0"/>
                            <a:cs typeface="Karla" charset="0"/>
                          </a:rPr>
                          <m:t>,…,</m:t>
                        </m:r>
                        <m:sSub>
                          <m:sSubPr>
                            <m:ctrlPr>
                              <a:rPr lang="en-US" sz="2800" i="1">
                                <a:solidFill>
                                  <a:schemeClr val="tx1">
                                    <a:lumMod val="75000"/>
                                    <a:lumOff val="25000"/>
                                  </a:schemeClr>
                                </a:solidFill>
                                <a:latin typeface="Cambria Math" charset="0"/>
                                <a:ea typeface="Karla" charset="0"/>
                                <a:cs typeface="Karla" charset="0"/>
                              </a:rPr>
                            </m:ctrlPr>
                          </m:sSubPr>
                          <m:e>
                            <m:r>
                              <a:rPr lang="en-US" sz="2800" b="0" i="1" smtClean="0">
                                <a:solidFill>
                                  <a:schemeClr val="tx1">
                                    <a:lumMod val="75000"/>
                                    <a:lumOff val="25000"/>
                                  </a:schemeClr>
                                </a:solidFill>
                                <a:latin typeface="Cambria Math" charset="0"/>
                                <a:ea typeface="Karla" charset="0"/>
                                <a:cs typeface="Karla" charset="0"/>
                              </a:rPr>
                              <m:t>𝑥</m:t>
                            </m:r>
                          </m:e>
                          <m:sub>
                            <m:r>
                              <a:rPr lang="en-US" sz="2800" i="1">
                                <a:solidFill>
                                  <a:schemeClr val="tx1">
                                    <a:lumMod val="75000"/>
                                    <a:lumOff val="25000"/>
                                  </a:schemeClr>
                                </a:solidFill>
                                <a:latin typeface="Cambria Math" charset="0"/>
                                <a:ea typeface="Karla" charset="0"/>
                                <a:cs typeface="Karla" charset="0"/>
                              </a:rPr>
                              <m:t>𝑛</m:t>
                            </m:r>
                            <m:r>
                              <a:rPr lang="en-US" sz="2800" b="0" i="1" smtClean="0">
                                <a:solidFill>
                                  <a:schemeClr val="tx1">
                                    <a:lumMod val="75000"/>
                                    <a:lumOff val="25000"/>
                                  </a:schemeClr>
                                </a:solidFill>
                                <a:latin typeface="Cambria Math" charset="0"/>
                                <a:ea typeface="Karla" charset="0"/>
                                <a:cs typeface="Karla" charset="0"/>
                              </a:rPr>
                              <m:t>𝑘</m:t>
                            </m:r>
                          </m:sub>
                        </m:sSub>
                      </m:e>
                    </m:d>
                  </m:oMath>
                </a14:m>
                <a:r>
                  <a:rPr lang="en-US" sz="2800" dirty="0">
                    <a:solidFill>
                      <a:schemeClr val="tx1">
                        <a:lumMod val="75000"/>
                        <a:lumOff val="25000"/>
                      </a:schemeClr>
                    </a:solidFill>
                    <a:latin typeface="Karla" charset="0"/>
                    <a:ea typeface="Karla" charset="0"/>
                    <a:cs typeface="Karla" charset="0"/>
                  </a:rPr>
                  <a:t> are the </a:t>
                </a:r>
                <a:r>
                  <a:rPr lang="en-US" sz="2800" i="1" dirty="0">
                    <a:solidFill>
                      <a:schemeClr val="tx1">
                        <a:lumMod val="75000"/>
                        <a:lumOff val="25000"/>
                      </a:schemeClr>
                    </a:solidFill>
                    <a:latin typeface="Karla" charset="0"/>
                    <a:ea typeface="Karla" charset="0"/>
                    <a:cs typeface="Karla" charset="0"/>
                  </a:rPr>
                  <a:t>k</a:t>
                </a:r>
                <a:r>
                  <a:rPr lang="en-US" sz="2800" dirty="0">
                    <a:solidFill>
                      <a:schemeClr val="tx1">
                        <a:lumMod val="75000"/>
                        <a:lumOff val="25000"/>
                      </a:schemeClr>
                    </a:solidFill>
                    <a:latin typeface="Karla" charset="0"/>
                    <a:ea typeface="Karla" charset="0"/>
                    <a:cs typeface="Karla" charset="0"/>
                  </a:rPr>
                  <a:t> observations most similar to </a:t>
                </a:r>
                <a14:m>
                  <m:oMath xmlns:m="http://schemas.openxmlformats.org/officeDocument/2006/math">
                    <m:sSub>
                      <m:sSubPr>
                        <m:ctrlPr>
                          <a:rPr lang="en-US" sz="2800" i="1" smtClean="0">
                            <a:solidFill>
                              <a:schemeClr val="tx1">
                                <a:lumMod val="75000"/>
                                <a:lumOff val="25000"/>
                              </a:schemeClr>
                            </a:solidFill>
                            <a:latin typeface="Cambria Math" charset="0"/>
                            <a:ea typeface="Karla" charset="0"/>
                            <a:cs typeface="Karla" charset="0"/>
                          </a:rPr>
                        </m:ctrlPr>
                      </m:sSubPr>
                      <m:e>
                        <m:r>
                          <a:rPr lang="en-US" sz="2800" b="0" i="1" smtClean="0">
                            <a:solidFill>
                              <a:schemeClr val="tx1">
                                <a:lumMod val="75000"/>
                                <a:lumOff val="25000"/>
                              </a:schemeClr>
                            </a:solidFill>
                            <a:latin typeface="Cambria Math" charset="0"/>
                            <a:ea typeface="Karla" charset="0"/>
                            <a:cs typeface="Karla" charset="0"/>
                          </a:rPr>
                          <m:t>𝑥</m:t>
                        </m:r>
                      </m:e>
                      <m:sub>
                        <m:r>
                          <a:rPr lang="en-US" sz="2800" b="0" i="1" smtClean="0">
                            <a:solidFill>
                              <a:schemeClr val="tx1">
                                <a:lumMod val="75000"/>
                                <a:lumOff val="25000"/>
                              </a:schemeClr>
                            </a:solidFill>
                            <a:latin typeface="Cambria Math" charset="0"/>
                            <a:ea typeface="Karla" charset="0"/>
                            <a:cs typeface="Karla" charset="0"/>
                          </a:rPr>
                          <m:t>𝑖</m:t>
                        </m:r>
                      </m:sub>
                    </m:sSub>
                  </m:oMath>
                </a14:m>
                <a:r>
                  <a:rPr lang="en-US" sz="2800" dirty="0">
                    <a:solidFill>
                      <a:schemeClr val="tx1">
                        <a:lumMod val="75000"/>
                        <a:lumOff val="25000"/>
                      </a:schemeClr>
                    </a:solidFill>
                    <a:latin typeface="Karla" charset="0"/>
                    <a:ea typeface="Karla" charset="0"/>
                    <a:cs typeface="Karla" charset="0"/>
                  </a:rPr>
                  <a:t> (</a:t>
                </a:r>
                <a:r>
                  <a:rPr lang="en-US" sz="2800" i="1" dirty="0">
                    <a:solidFill>
                      <a:schemeClr val="tx1">
                        <a:lumMod val="75000"/>
                        <a:lumOff val="25000"/>
                      </a:schemeClr>
                    </a:solidFill>
                    <a:latin typeface="Karla" charset="0"/>
                    <a:ea typeface="Karla" charset="0"/>
                    <a:cs typeface="Karla" charset="0"/>
                  </a:rPr>
                  <a:t>similar</a:t>
                </a:r>
                <a:r>
                  <a:rPr lang="en-US" sz="2800" dirty="0">
                    <a:solidFill>
                      <a:schemeClr val="tx1">
                        <a:lumMod val="75000"/>
                        <a:lumOff val="25000"/>
                      </a:schemeClr>
                    </a:solidFill>
                    <a:latin typeface="Karla" charset="0"/>
                    <a:ea typeface="Karla" charset="0"/>
                    <a:cs typeface="Karla" charset="0"/>
                  </a:rPr>
                  <a:t> refers to a notion of distance between predictors).</a:t>
                </a:r>
              </a:p>
              <a:p>
                <a:endParaRPr lang="en-US" sz="28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54699" y="1413966"/>
                <a:ext cx="10682602" cy="4401205"/>
              </a:xfrm>
              <a:prstGeom prst="rect">
                <a:avLst/>
              </a:prstGeom>
              <a:blipFill rotWithShape="0">
                <a:blip r:embed="rId4"/>
                <a:stretch>
                  <a:fillRect l="-1199" t="-1524"/>
                </a:stretch>
              </a:blipFill>
            </p:spPr>
            <p:txBody>
              <a:bodyPr/>
              <a:lstStyle/>
              <a:p>
                <a:r>
                  <a:rPr lang="en-US">
                    <a:noFill/>
                  </a:rPr>
                  <a:t> </a:t>
                </a:r>
              </a:p>
            </p:txBody>
          </p:sp>
        </mc:Fallback>
      </mc:AlternateContent>
    </p:spTree>
    <p:extLst>
      <p:ext uri="{BB962C8B-B14F-4D97-AF65-F5344CB8AC3E}">
        <p14:creationId xmlns:p14="http://schemas.microsoft.com/office/powerpoint/2010/main" val="40601096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9C8D02AC-B252-AB42-924D-F78A40BBDB49}"/>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smtClean="0"/>
              <a:t>ED quiz: Lecture 4 | part 1</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30</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840324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a:t>
                </a:r>
                <a:r>
                  <a:rPr lang="en-US" sz="2400" b="1" dirty="0" smtClean="0"/>
                  <a:t>well do </a:t>
                </a:r>
                <a:r>
                  <a:rPr lang="en-US" sz="2400" b="1" dirty="0"/>
                  <a:t>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3"/>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31</a:t>
            </a:fld>
            <a:endParaRPr lang="en-US"/>
          </a:p>
        </p:txBody>
      </p:sp>
    </p:spTree>
    <p:extLst>
      <p:ext uri="{BB962C8B-B14F-4D97-AF65-F5344CB8AC3E}">
        <p14:creationId xmlns:p14="http://schemas.microsoft.com/office/powerpoint/2010/main" val="12871339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Error Evaluation</a:t>
            </a:r>
          </a:p>
        </p:txBody>
      </p:sp>
      <p:sp>
        <p:nvSpPr>
          <p:cNvPr id="3" name="Slide Number Placeholder 2"/>
          <p:cNvSpPr>
            <a:spLocks noGrp="1"/>
          </p:cNvSpPr>
          <p:nvPr>
            <p:ph type="sldNum" sz="quarter" idx="12"/>
          </p:nvPr>
        </p:nvSpPr>
        <p:spPr/>
        <p:txBody>
          <a:bodyPr/>
          <a:lstStyle/>
          <a:p>
            <a:fld id="{81B7CCDB-6D39-0547-B7B3-C80E39D6513A}" type="slidenum">
              <a:rPr lang="en-US" smtClean="0"/>
              <a:t>32</a:t>
            </a:fld>
            <a:endParaRPr lang="en-US"/>
          </a:p>
        </p:txBody>
      </p:sp>
    </p:spTree>
    <p:extLst>
      <p:ext uri="{BB962C8B-B14F-4D97-AF65-F5344CB8AC3E}">
        <p14:creationId xmlns:p14="http://schemas.microsoft.com/office/powerpoint/2010/main" val="12939053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E0BB9446-A2B0-3F43-A16B-44064BB18F8E}"/>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32047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Start with some data.</a:t>
            </a:r>
          </a:p>
        </p:txBody>
      </p:sp>
    </p:spTree>
    <p:extLst>
      <p:ext uri="{BB962C8B-B14F-4D97-AF65-F5344CB8AC3E}">
        <p14:creationId xmlns:p14="http://schemas.microsoft.com/office/powerpoint/2010/main" val="11161614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97A66C0A-919C-7D4F-A11E-94FE485D1D5C}"/>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0486659"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Hide some of the data from the model. This is called </a:t>
            </a:r>
            <a:r>
              <a:rPr lang="en-US" sz="2400" b="1" dirty="0">
                <a:solidFill>
                  <a:schemeClr val="tx1">
                    <a:lumMod val="75000"/>
                    <a:lumOff val="25000"/>
                  </a:schemeClr>
                </a:solidFill>
                <a:latin typeface="Karla" charset="0"/>
                <a:ea typeface="Karla" charset="0"/>
                <a:cs typeface="Karla" charset="0"/>
              </a:rPr>
              <a:t>train-test</a:t>
            </a:r>
            <a:r>
              <a:rPr lang="en-US" sz="2400" dirty="0">
                <a:solidFill>
                  <a:schemeClr val="tx1">
                    <a:lumMod val="75000"/>
                    <a:lumOff val="25000"/>
                  </a:schemeClr>
                </a:solidFill>
                <a:latin typeface="Karla" charset="0"/>
                <a:ea typeface="Karla" charset="0"/>
                <a:cs typeface="Karla" charset="0"/>
              </a:rPr>
              <a:t> split. </a:t>
            </a:r>
          </a:p>
        </p:txBody>
      </p:sp>
      <mc:AlternateContent xmlns:mc="http://schemas.openxmlformats.org/markup-compatibility/2006" xmlns:a14="http://schemas.microsoft.com/office/drawing/2010/main">
        <mc:Choice Requires="a14">
          <p:sp>
            <p:nvSpPr>
              <p:cNvPr id="5" name="TextBox 4"/>
              <p:cNvSpPr txBox="1"/>
              <p:nvPr/>
            </p:nvSpPr>
            <p:spPr>
              <a:xfrm>
                <a:off x="9678074" y="1943746"/>
                <a:ext cx="2164634" cy="3046988"/>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We use the train set to estimate </a:t>
                </a:r>
                <a14:m>
                  <m:oMath xmlns:m="http://schemas.openxmlformats.org/officeDocument/2006/math">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panose="02040503050406030204" pitchFamily="18" charset="0"/>
                            <a:ea typeface="Karla" charset="0"/>
                            <a:cs typeface="Karla" charset="0"/>
                          </a:rPr>
                          <m:t>𝑦</m:t>
                        </m:r>
                      </m:e>
                    </m:acc>
                    <m:r>
                      <a:rPr lang="en-US" sz="2400">
                        <a:solidFill>
                          <a:schemeClr val="tx1">
                            <a:lumMod val="75000"/>
                            <a:lumOff val="25000"/>
                          </a:schemeClr>
                        </a:solidFill>
                        <a:latin typeface="Cambria Math" panose="02040503050406030204" pitchFamily="18"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and the test set to evaluate the model. </a:t>
                </a:r>
              </a:p>
              <a:p>
                <a:endParaRPr lang="en-US" sz="2400"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678074" y="1943746"/>
                <a:ext cx="2164634" cy="3046988"/>
              </a:xfrm>
              <a:prstGeom prst="rect">
                <a:avLst/>
              </a:prstGeom>
              <a:blipFill rotWithShape="0">
                <a:blip r:embed="rId4"/>
                <a:stretch>
                  <a:fillRect l="-4507" t="-1600"/>
                </a:stretch>
              </a:blipFill>
            </p:spPr>
            <p:txBody>
              <a:bodyPr/>
              <a:lstStyle/>
              <a:p>
                <a:r>
                  <a:rPr lang="en-US">
                    <a:noFill/>
                  </a:rPr>
                  <a:t> </a:t>
                </a:r>
              </a:p>
            </p:txBody>
          </p:sp>
        </mc:Fallback>
      </mc:AlternateContent>
    </p:spTree>
    <p:extLst>
      <p:ext uri="{BB962C8B-B14F-4D97-AF65-F5344CB8AC3E}">
        <p14:creationId xmlns:p14="http://schemas.microsoft.com/office/powerpoint/2010/main" val="13679707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2C55CDF5-DBA0-1E44-8F2B-7E3A17BD1E9E}"/>
              </a:ext>
            </a:extLst>
          </p:cNvPr>
          <p:cNvPicPr>
            <a:picLocks noChangeAspect="1"/>
          </p:cNvPicPr>
          <p:nvPr/>
        </p:nvPicPr>
        <p:blipFill>
          <a:blip r:embed="rId3"/>
          <a:stretch>
            <a:fillRect/>
          </a:stretch>
        </p:blipFill>
        <p:spPr>
          <a:xfrm>
            <a:off x="2615182" y="1463040"/>
            <a:ext cx="6858255" cy="457217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35</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274992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Estimate </a:t>
                </a:r>
                <a14:m>
                  <m:oMath xmlns:m="http://schemas.openxmlformats.org/officeDocument/2006/math">
                    <m:acc>
                      <m:accPr>
                        <m:chr m:val="̂"/>
                        <m:ctrlPr>
                          <a:rPr lang="en-US" sz="2400" b="0" i="1" smtClean="0">
                            <a:solidFill>
                              <a:schemeClr val="tx1">
                                <a:lumMod val="75000"/>
                                <a:lumOff val="25000"/>
                              </a:schemeClr>
                            </a:solidFill>
                            <a:latin typeface="Cambria Math" charset="0"/>
                            <a:ea typeface="Karla" charset="0"/>
                          </a:rPr>
                        </m:ctrlPr>
                      </m:accPr>
                      <m:e>
                        <m:r>
                          <a:rPr lang="en-US" sz="2400" b="0" i="1" smtClean="0">
                            <a:solidFill>
                              <a:schemeClr val="tx1">
                                <a:lumMod val="75000"/>
                                <a:lumOff val="25000"/>
                              </a:schemeClr>
                            </a:solidFill>
                            <a:latin typeface="Cambria Math" charset="0"/>
                            <a:ea typeface="Karla" charset="0"/>
                          </a:rPr>
                          <m:t>𝑦</m:t>
                        </m:r>
                      </m:e>
                    </m:acc>
                  </m:oMath>
                </a14:m>
                <a:r>
                  <a:rPr lang="en-US" sz="2400" dirty="0">
                    <a:solidFill>
                      <a:schemeClr val="tx1">
                        <a:lumMod val="75000"/>
                        <a:lumOff val="25000"/>
                      </a:schemeClr>
                    </a:solidFill>
                    <a:latin typeface="Karla" charset="0"/>
                    <a:ea typeface="Karla" charset="0"/>
                    <a:cs typeface="Karla" charset="0"/>
                  </a:rPr>
                  <a:t> for </a:t>
                </a:r>
                <a:r>
                  <a:rPr lang="en-US" sz="2400" i="1" dirty="0">
                    <a:solidFill>
                      <a:schemeClr val="tx1">
                        <a:lumMod val="75000"/>
                        <a:lumOff val="25000"/>
                      </a:schemeClr>
                    </a:solidFill>
                    <a:latin typeface="Karla" charset="0"/>
                    <a:ea typeface="Karla" charset="0"/>
                    <a:cs typeface="Karla" charset="0"/>
                  </a:rPr>
                  <a:t>k=1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2749920" cy="461665"/>
              </a:xfrm>
              <a:prstGeom prst="rect">
                <a:avLst/>
              </a:prstGeom>
              <a:blipFill rotWithShape="0">
                <a:blip r:embed="rId4"/>
                <a:stretch>
                  <a:fillRect l="-3548" t="-10526" r="-2439" b="-28947"/>
                </a:stretch>
              </a:blipFill>
            </p:spPr>
            <p:txBody>
              <a:bodyPr/>
              <a:lstStyle/>
              <a:p>
                <a:r>
                  <a:rPr lang="en-US">
                    <a:noFill/>
                  </a:rPr>
                  <a:t> </a:t>
                </a:r>
              </a:p>
            </p:txBody>
          </p:sp>
        </mc:Fallback>
      </mc:AlternateContent>
    </p:spTree>
    <p:extLst>
      <p:ext uri="{BB962C8B-B14F-4D97-AF65-F5344CB8AC3E}">
        <p14:creationId xmlns:p14="http://schemas.microsoft.com/office/powerpoint/2010/main" val="10150166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AA42A614-85D4-1A43-86DA-1DD1D63B443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8817991"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Now, we look at the data we have not used, the </a:t>
            </a:r>
            <a:r>
              <a:rPr lang="en-US" sz="2400" b="1" dirty="0">
                <a:solidFill>
                  <a:srgbClr val="FF0000"/>
                </a:solidFill>
                <a:latin typeface="Karla" charset="0"/>
                <a:ea typeface="Karla" charset="0"/>
                <a:cs typeface="Karla" charset="0"/>
              </a:rPr>
              <a:t>test</a:t>
            </a:r>
            <a:r>
              <a:rPr lang="en-US" sz="2400" dirty="0">
                <a:solidFill>
                  <a:srgbClr val="FF0000"/>
                </a:solidFill>
                <a:latin typeface="Karla" charset="0"/>
                <a:ea typeface="Karla" charset="0"/>
                <a:cs typeface="Karla" charset="0"/>
              </a:rPr>
              <a:t> </a:t>
            </a:r>
            <a:r>
              <a:rPr lang="en-US" sz="2400" b="1" dirty="0">
                <a:solidFill>
                  <a:srgbClr val="FF0000"/>
                </a:solidFill>
                <a:latin typeface="Karla" charset="0"/>
                <a:ea typeface="Karla" charset="0"/>
                <a:cs typeface="Karla" charset="0"/>
              </a:rPr>
              <a:t>data</a:t>
            </a:r>
            <a:r>
              <a:rPr lang="en-US" sz="2400" dirty="0">
                <a:solidFill>
                  <a:srgbClr val="FF0000"/>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(red crosses).</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89022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490756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Calculate the </a:t>
                </a:r>
                <a14:m>
                  <m:oMath xmlns:m="http://schemas.openxmlformats.org/officeDocument/2006/math">
                    <m:sSub>
                      <m:sSubPr>
                        <m:ctrlPr>
                          <a:rPr lang="en-US" sz="2400" i="1">
                            <a:solidFill>
                              <a:schemeClr val="tx1">
                                <a:lumMod val="75000"/>
                                <a:lumOff val="25000"/>
                              </a:schemeClr>
                            </a:solidFill>
                            <a:latin typeface="Cambria Math" charset="0"/>
                            <a:ea typeface="Karla" charset="0"/>
                            <a:cs typeface="Karla" charset="0"/>
                          </a:rPr>
                        </m:ctrlPr>
                      </m:sSubPr>
                      <m:e>
                        <m:r>
                          <m:rPr>
                            <m:nor/>
                          </m:rPr>
                          <a:rPr lang="en-US" sz="2400" b="1" dirty="0">
                            <a:solidFill>
                              <a:schemeClr val="tx1">
                                <a:lumMod val="75000"/>
                                <a:lumOff val="25000"/>
                              </a:schemeClr>
                            </a:solidFill>
                            <a:latin typeface="Karla" charset="0"/>
                            <a:ea typeface="Karla" charset="0"/>
                            <a:cs typeface="Karla" charset="0"/>
                          </a:rPr>
                          <m:t>residuals</m:t>
                        </m:r>
                        <m:r>
                          <a:rPr lang="en-US" sz="2400" b="0" i="1" dirty="0" smtClean="0">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𝑦</m:t>
                        </m:r>
                      </m:e>
                      <m:sub>
                        <m:r>
                          <a:rPr lang="en-US" sz="2400" i="1">
                            <a:solidFill>
                              <a:schemeClr val="tx1">
                                <a:lumMod val="75000"/>
                                <a:lumOff val="25000"/>
                              </a:schemeClr>
                            </a:solidFill>
                            <a:latin typeface="Cambria Math" charset="0"/>
                            <a:ea typeface="Karla" charset="0"/>
                            <a:cs typeface="Karla" charset="0"/>
                          </a:rPr>
                          <m:t>𝑖</m:t>
                        </m:r>
                      </m:sub>
                    </m:sSub>
                    <m:r>
                      <a:rPr lang="en-US" sz="2400" i="1">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charset="0"/>
                            <a:ea typeface="Karla" charset="0"/>
                            <a:cs typeface="Karla" charset="0"/>
                          </a:rPr>
                        </m:ctrlPr>
                      </m:sSubPr>
                      <m:e>
                        <m:acc>
                          <m:accPr>
                            <m:chr m:val="̂"/>
                            <m:ctrlPr>
                              <a:rPr lang="en-US" sz="2400" i="1">
                                <a:solidFill>
                                  <a:schemeClr val="tx1">
                                    <a:lumMod val="75000"/>
                                    <a:lumOff val="25000"/>
                                  </a:schemeClr>
                                </a:solidFill>
                                <a:latin typeface="Cambria Math" charset="0"/>
                                <a:ea typeface="Karla" charset="0"/>
                                <a:cs typeface="Karla" charset="0"/>
                              </a:rPr>
                            </m:ctrlPr>
                          </m:accPr>
                          <m:e>
                            <m:r>
                              <a:rPr lang="en-US" sz="2400" i="1">
                                <a:solidFill>
                                  <a:schemeClr val="tx1">
                                    <a:lumMod val="75000"/>
                                    <a:lumOff val="25000"/>
                                  </a:schemeClr>
                                </a:solidFill>
                                <a:latin typeface="Cambria Math" charset="0"/>
                                <a:ea typeface="Karla" charset="0"/>
                                <a:cs typeface="Karla" charset="0"/>
                              </a:rPr>
                              <m:t>𝑦</m:t>
                            </m:r>
                          </m:e>
                        </m:acc>
                      </m:e>
                      <m:sub>
                        <m:r>
                          <a:rPr lang="en-US" sz="2400" i="1">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4907562" cy="461665"/>
              </a:xfrm>
              <a:prstGeom prst="rect">
                <a:avLst/>
              </a:prstGeom>
              <a:blipFill rotWithShape="0">
                <a:blip r:embed="rId4"/>
                <a:stretch>
                  <a:fillRect l="-1988" t="-102632" b="-130263"/>
                </a:stretch>
              </a:blipFill>
            </p:spPr>
            <p:txBody>
              <a:bodyPr/>
              <a:lstStyle/>
              <a:p>
                <a:r>
                  <a:rPr lang="en-US">
                    <a:noFill/>
                  </a:rPr>
                  <a:t> </a:t>
                </a:r>
              </a:p>
            </p:txBody>
          </p:sp>
        </mc:Fallback>
      </mc:AlternateContent>
      <p:grpSp>
        <p:nvGrpSpPr>
          <p:cNvPr id="39" name="Group 38"/>
          <p:cNvGrpSpPr/>
          <p:nvPr/>
        </p:nvGrpSpPr>
        <p:grpSpPr>
          <a:xfrm>
            <a:off x="4320387" y="2159170"/>
            <a:ext cx="4074910" cy="2712516"/>
            <a:chOff x="4320387" y="2159170"/>
            <a:chExt cx="4074910"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137" cy="20865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19434" cy="171322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2967" cy="121510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3990" cy="100134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8785" y="3768064"/>
              <a:ext cx="1943" cy="51550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1252" cy="56152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708126" y="3160510"/>
              <a:ext cx="11252" cy="69653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5626" cy="9358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580842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83" y="1462938"/>
            <a:ext cx="6858153" cy="4572102"/>
          </a:xfrm>
          <a:prstGeom prst="rect">
            <a:avLst/>
          </a:prstGeom>
        </p:spPr>
      </p:pic>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2989921" cy="461665"/>
          </a:xfrm>
          <a:prstGeom prst="rect">
            <a:avLst/>
          </a:prstGeom>
          <a:noFill/>
        </p:spPr>
        <p:txBody>
          <a:bodyPr wrap="none" rtlCol="0">
            <a:spAutoFit/>
          </a:bodyPr>
          <a:lstStyle/>
          <a:p>
            <a:r>
              <a:rPr lang="en-US" sz="2400" dirty="0">
                <a:latin typeface="Karla" charset="0"/>
                <a:ea typeface="Karla" charset="0"/>
                <a:cs typeface="Karla" charset="0"/>
              </a:rPr>
              <a:t>Do the same for </a:t>
            </a:r>
            <a:r>
              <a:rPr lang="en-US" sz="2400" i="1" dirty="0">
                <a:latin typeface="Karla" charset="0"/>
                <a:ea typeface="Karla" charset="0"/>
                <a:cs typeface="Karla" charset="0"/>
              </a:rPr>
              <a:t>k=3.</a:t>
            </a:r>
          </a:p>
        </p:txBody>
      </p:sp>
      <p:grpSp>
        <p:nvGrpSpPr>
          <p:cNvPr id="39" name="Group 38"/>
          <p:cNvGrpSpPr/>
          <p:nvPr/>
        </p:nvGrpSpPr>
        <p:grpSpPr>
          <a:xfrm>
            <a:off x="4320387" y="2159170"/>
            <a:ext cx="4099336" cy="2712516"/>
            <a:chOff x="4320387" y="2159170"/>
            <a:chExt cx="4099336"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744" cy="30642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28913" cy="143955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19677" cy="93530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28416" cy="1742874"/>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5988" y="4137434"/>
              <a:ext cx="4740" cy="14613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3500" cy="2684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19745" cy="8170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296184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3</a:t>
            </a:fld>
            <a:endParaRPr lang="en-US"/>
          </a:p>
        </p:txBody>
      </p:sp>
      <p:sp>
        <p:nvSpPr>
          <p:cNvPr id="5" name="Content Placeholder 2">
            <a:extLst>
              <a:ext uri="{FF2B5EF4-FFF2-40B4-BE49-F238E27FC236}">
                <a16:creationId xmlns="" xmlns:a16="http://schemas.microsoft.com/office/drawing/2014/main"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smtClean="0">
              <a:solidFill>
                <a:schemeClr val="tx1">
                  <a:lumMod val="75000"/>
                  <a:lumOff val="25000"/>
                </a:schemeClr>
              </a:solidFill>
            </a:endParaRPr>
          </a:p>
        </p:txBody>
      </p:sp>
      <p:sp>
        <p:nvSpPr>
          <p:cNvPr id="6" name="Title 1">
            <a:extLst>
              <a:ext uri="{FF2B5EF4-FFF2-40B4-BE49-F238E27FC236}">
                <a16:creationId xmlns="" xmlns:a16="http://schemas.microsoft.com/office/drawing/2014/main" id="{33BD8E3E-02C2-A04A-ABCD-1382F18753BD}"/>
              </a:ext>
            </a:extLst>
          </p:cNvPr>
          <p:cNvSpPr txBox="1">
            <a:spLocks/>
          </p:cNvSpPr>
          <p:nvPr/>
        </p:nvSpPr>
        <p:spPr>
          <a:xfrm>
            <a:off x="2851121" y="580975"/>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smtClean="0">
                <a:solidFill>
                  <a:schemeClr val="bg2"/>
                </a:solidFill>
              </a:rPr>
              <a:t>ACADEMY HONESTY</a:t>
            </a:r>
            <a:endParaRPr lang="en-US" sz="4000" dirty="0">
              <a:solidFill>
                <a:schemeClr val="bg2"/>
              </a:solidFill>
            </a:endParaRPr>
          </a:p>
        </p:txBody>
      </p:sp>
      <p:sp>
        <p:nvSpPr>
          <p:cNvPr id="3" name="Rectangle 2"/>
          <p:cNvSpPr/>
          <p:nvPr/>
        </p:nvSpPr>
        <p:spPr>
          <a:xfrm>
            <a:off x="893321" y="1642685"/>
            <a:ext cx="10863048" cy="4678204"/>
          </a:xfrm>
          <a:prstGeom prst="rect">
            <a:avLst/>
          </a:prstGeom>
        </p:spPr>
        <p:txBody>
          <a:bodyPr wrap="square">
            <a:spAutoFit/>
          </a:bodyPr>
          <a:lstStyle/>
          <a:p>
            <a:r>
              <a:rPr lang="en-US" sz="2700" dirty="0">
                <a:solidFill>
                  <a:srgbClr val="666666"/>
                </a:solidFill>
                <a:latin typeface="Karla" charset="0"/>
                <a:ea typeface="Karla" charset="0"/>
                <a:cs typeface="Karla" charset="0"/>
              </a:rPr>
              <a:t>Ethical behavior is an important trait of a Data Scientist, from ethically handling data </a:t>
            </a:r>
            <a:r>
              <a:rPr lang="en-US" sz="2700" dirty="0" smtClean="0">
                <a:solidFill>
                  <a:srgbClr val="666666"/>
                </a:solidFill>
                <a:latin typeface="Karla" charset="0"/>
                <a:ea typeface="Karla" charset="0"/>
                <a:cs typeface="Karla" charset="0"/>
              </a:rPr>
              <a:t>to attribution </a:t>
            </a:r>
            <a:r>
              <a:rPr lang="en-US" sz="2700" dirty="0">
                <a:solidFill>
                  <a:srgbClr val="666666"/>
                </a:solidFill>
                <a:latin typeface="Karla" charset="0"/>
                <a:ea typeface="Karla" charset="0"/>
                <a:cs typeface="Karla" charset="0"/>
              </a:rPr>
              <a:t>of code and work of others. Thus, in CS109 we give a strong emphasis </a:t>
            </a:r>
            <a:r>
              <a:rPr lang="en-US" sz="2700" dirty="0" smtClean="0">
                <a:solidFill>
                  <a:srgbClr val="666666"/>
                </a:solidFill>
                <a:latin typeface="Karla" charset="0"/>
                <a:ea typeface="Karla" charset="0"/>
                <a:cs typeface="Karla" charset="0"/>
              </a:rPr>
              <a:t>to </a:t>
            </a:r>
            <a:r>
              <a:rPr lang="en-US" sz="2700" b="1" dirty="0" smtClean="0">
                <a:solidFill>
                  <a:srgbClr val="666666"/>
                </a:solidFill>
                <a:latin typeface="Karla" charset="0"/>
                <a:ea typeface="Karla" charset="0"/>
                <a:cs typeface="Karla" charset="0"/>
              </a:rPr>
              <a:t>Academic </a:t>
            </a:r>
            <a:r>
              <a:rPr lang="en-US" sz="2700" b="1" dirty="0">
                <a:solidFill>
                  <a:srgbClr val="666666"/>
                </a:solidFill>
                <a:latin typeface="Karla" charset="0"/>
                <a:ea typeface="Karla" charset="0"/>
                <a:cs typeface="Karla" charset="0"/>
              </a:rPr>
              <a:t>Honesty </a:t>
            </a:r>
            <a:r>
              <a:rPr lang="en-US" sz="2700" dirty="0" smtClean="0">
                <a:solidFill>
                  <a:srgbClr val="666666"/>
                </a:solidFill>
                <a:latin typeface="Karla" charset="0"/>
                <a:ea typeface="Karla" charset="0"/>
                <a:cs typeface="Karla" charset="0"/>
              </a:rPr>
              <a:t>.</a:t>
            </a:r>
          </a:p>
          <a:p>
            <a:endParaRPr lang="en-US" sz="2700" dirty="0">
              <a:solidFill>
                <a:srgbClr val="666666"/>
              </a:solidFill>
              <a:latin typeface="Karla" charset="0"/>
              <a:ea typeface="Karla" charset="0"/>
              <a:cs typeface="Karla" charset="0"/>
            </a:endParaRPr>
          </a:p>
          <a:p>
            <a:r>
              <a:rPr lang="en-US" sz="2700" dirty="0">
                <a:solidFill>
                  <a:srgbClr val="666666"/>
                </a:solidFill>
                <a:latin typeface="Karla" charset="0"/>
                <a:ea typeface="Karla" charset="0"/>
                <a:cs typeface="Karla" charset="0"/>
              </a:rPr>
              <a:t>As a student your best guidelines are to be reasonable and fair. We encourage teamwork problem sets, but </a:t>
            </a:r>
            <a:r>
              <a:rPr lang="en-US" sz="2700" b="1" dirty="0">
                <a:solidFill>
                  <a:srgbClr val="666666"/>
                </a:solidFill>
                <a:latin typeface="Karla" charset="0"/>
                <a:ea typeface="Karla" charset="0"/>
                <a:cs typeface="Karla" charset="0"/>
              </a:rPr>
              <a:t>you should not split </a:t>
            </a:r>
            <a:r>
              <a:rPr lang="en-US" sz="2700" dirty="0">
                <a:solidFill>
                  <a:srgbClr val="666666"/>
                </a:solidFill>
                <a:latin typeface="Karla" charset="0"/>
                <a:ea typeface="Karla" charset="0"/>
                <a:cs typeface="Karla" charset="0"/>
              </a:rPr>
              <a:t>the homework and you </a:t>
            </a:r>
            <a:r>
              <a:rPr lang="en-US" sz="2700" b="1" dirty="0">
                <a:solidFill>
                  <a:srgbClr val="666666"/>
                </a:solidFill>
                <a:latin typeface="Karla" charset="0"/>
                <a:ea typeface="Karla" charset="0"/>
                <a:cs typeface="Karla" charset="0"/>
              </a:rPr>
              <a:t>should work on all the problems together</a:t>
            </a:r>
            <a:r>
              <a:rPr lang="en-US" sz="2700" dirty="0" smtClean="0">
                <a:solidFill>
                  <a:srgbClr val="666666"/>
                </a:solidFill>
                <a:latin typeface="Karla" charset="0"/>
                <a:ea typeface="Karla" charset="0"/>
                <a:cs typeface="Karla" charset="0"/>
              </a:rPr>
              <a:t>.</a:t>
            </a:r>
          </a:p>
          <a:p>
            <a:endParaRPr lang="en-US" sz="2700" dirty="0">
              <a:solidFill>
                <a:srgbClr val="666666"/>
              </a:solidFill>
              <a:latin typeface="Karla" charset="0"/>
              <a:ea typeface="Karla" charset="0"/>
              <a:cs typeface="Karla" charset="0"/>
            </a:endParaRPr>
          </a:p>
          <a:p>
            <a:r>
              <a:rPr lang="en-US" sz="2700" dirty="0">
                <a:solidFill>
                  <a:srgbClr val="666666"/>
                </a:solidFill>
                <a:latin typeface="Karla" charset="0"/>
                <a:ea typeface="Karla" charset="0"/>
                <a:cs typeface="Karla" charset="0"/>
              </a:rPr>
              <a:t>Engaging in not acceptable behavior regarding academic honesty will be handled harshly.</a:t>
            </a:r>
          </a:p>
          <a:p>
            <a:endParaRPr lang="en-US" sz="2800" dirty="0">
              <a:solidFill>
                <a:srgbClr val="666666"/>
              </a:solidFill>
              <a:latin typeface="Karla" charset="0"/>
              <a:ea typeface="Karla" charset="0"/>
              <a:cs typeface="Karla" charset="0"/>
            </a:endParaRPr>
          </a:p>
        </p:txBody>
      </p:sp>
    </p:spTree>
    <p:extLst>
      <p:ext uri="{BB962C8B-B14F-4D97-AF65-F5344CB8AC3E}">
        <p14:creationId xmlns:p14="http://schemas.microsoft.com/office/powerpoint/2010/main" val="19905387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16450" y="1197992"/>
                <a:ext cx="10759100" cy="4016484"/>
              </a:xfrm>
              <a:prstGeom prst="rect">
                <a:avLst/>
              </a:prstGeom>
              <a:noFill/>
            </p:spPr>
            <p:txBody>
              <a:bodyPr wrap="square" rtlCol="0">
                <a:spAutoFit/>
              </a:bodyPr>
              <a:lstStyle/>
              <a:p>
                <a:pPr>
                  <a:spcAft>
                    <a:spcPts val="1800"/>
                  </a:spcAft>
                </a:pPr>
                <a:r>
                  <a:rPr lang="en-US" sz="2400" dirty="0">
                    <a:solidFill>
                      <a:schemeClr val="tx1">
                        <a:lumMod val="75000"/>
                        <a:lumOff val="25000"/>
                      </a:schemeClr>
                    </a:solidFill>
                    <a:latin typeface="Karla" charset="0"/>
                    <a:ea typeface="Karla" charset="0"/>
                    <a:cs typeface="Karla" charset="0"/>
                  </a:rPr>
                  <a:t>In order to quantify how well a model performs, we define a </a:t>
                </a:r>
                <a:r>
                  <a:rPr lang="en-US" sz="2400" b="1" i="1" dirty="0">
                    <a:solidFill>
                      <a:schemeClr val="tx1">
                        <a:lumMod val="75000"/>
                        <a:lumOff val="25000"/>
                      </a:schemeClr>
                    </a:solidFill>
                    <a:latin typeface="Karla" charset="0"/>
                    <a:ea typeface="Karla" charset="0"/>
                    <a:cs typeface="Karla" charset="0"/>
                  </a:rPr>
                  <a:t>loss</a:t>
                </a:r>
                <a:r>
                  <a:rPr lang="en-US" sz="2400" dirty="0">
                    <a:solidFill>
                      <a:schemeClr val="tx1">
                        <a:lumMod val="75000"/>
                        <a:lumOff val="25000"/>
                      </a:schemeClr>
                    </a:solidFill>
                    <a:latin typeface="Karla" charset="0"/>
                    <a:ea typeface="Karla" charset="0"/>
                    <a:cs typeface="Karla" charset="0"/>
                  </a:rPr>
                  <a:t> or </a:t>
                </a:r>
                <a:r>
                  <a:rPr lang="en-US" sz="2400" b="1" i="1" dirty="0">
                    <a:solidFill>
                      <a:schemeClr val="tx1">
                        <a:lumMod val="75000"/>
                        <a:lumOff val="25000"/>
                      </a:schemeClr>
                    </a:solidFill>
                    <a:latin typeface="Karla" charset="0"/>
                    <a:ea typeface="Karla" charset="0"/>
                    <a:cs typeface="Karla" charset="0"/>
                  </a:rPr>
                  <a:t>error function. </a:t>
                </a:r>
              </a:p>
              <a:p>
                <a:r>
                  <a:rPr lang="en-US" sz="2400" dirty="0">
                    <a:solidFill>
                      <a:schemeClr val="tx1">
                        <a:lumMod val="75000"/>
                        <a:lumOff val="25000"/>
                      </a:schemeClr>
                    </a:solidFill>
                    <a:latin typeface="Karla" charset="0"/>
                    <a:ea typeface="Karla" charset="0"/>
                    <a:cs typeface="Karla" charset="0"/>
                  </a:rPr>
                  <a:t>A common loss function for quantitative outcomes is the </a:t>
                </a:r>
                <a:r>
                  <a:rPr lang="en-US" sz="2400" b="1" dirty="0">
                    <a:solidFill>
                      <a:schemeClr val="tx1">
                        <a:lumMod val="75000"/>
                        <a:lumOff val="25000"/>
                      </a:schemeClr>
                    </a:solidFill>
                    <a:latin typeface="Karla" charset="0"/>
                    <a:ea typeface="Karla" charset="0"/>
                    <a:cs typeface="Karla" charset="0"/>
                  </a:rPr>
                  <a:t>Mean Squared Error (MSE):</a:t>
                </a:r>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The quantity </a:t>
                </a:r>
                <a14:m>
                  <m:oMath xmlns:m="http://schemas.openxmlformats.org/officeDocument/2006/math">
                    <m:sSub>
                      <m:sSubPr>
                        <m:ctrlPr>
                          <a:rPr lang="en-US" sz="240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r>
                      <a:rPr lang="en-US" sz="2400" b="0" i="1" smtClean="0">
                        <a:solidFill>
                          <a:schemeClr val="tx1">
                            <a:lumMod val="75000"/>
                            <a:lumOff val="25000"/>
                          </a:schemeClr>
                        </a:solidFill>
                        <a:latin typeface="Cambria Math" panose="02040503050406030204" pitchFamily="18"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acc>
                          <m:accPr>
                            <m:chr m:val="̂"/>
                            <m:ctrlPr>
                              <a:rPr lang="en-US" sz="2400" b="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is called a </a:t>
                </a:r>
                <a:r>
                  <a:rPr lang="en-US" sz="2400" b="1" i="1" dirty="0">
                    <a:solidFill>
                      <a:schemeClr val="tx1">
                        <a:lumMod val="75000"/>
                        <a:lumOff val="25000"/>
                      </a:schemeClr>
                    </a:solidFill>
                    <a:latin typeface="Karla" charset="0"/>
                    <a:ea typeface="Karla" charset="0"/>
                    <a:cs typeface="Karla" charset="0"/>
                  </a:rPr>
                  <a:t>residual</a:t>
                </a:r>
                <a:r>
                  <a:rPr lang="en-US" sz="2400" dirty="0">
                    <a:solidFill>
                      <a:schemeClr val="tx1">
                        <a:lumMod val="75000"/>
                        <a:lumOff val="25000"/>
                      </a:schemeClr>
                    </a:solidFill>
                    <a:latin typeface="Karla" charset="0"/>
                    <a:ea typeface="Karla" charset="0"/>
                    <a:cs typeface="Karla" charset="0"/>
                  </a:rPr>
                  <a:t> and measures the error at the </a:t>
                </a:r>
                <a:r>
                  <a:rPr lang="en-US" sz="2400" i="1" dirty="0" err="1">
                    <a:solidFill>
                      <a:schemeClr val="tx1">
                        <a:lumMod val="75000"/>
                        <a:lumOff val="25000"/>
                      </a:schemeClr>
                    </a:solidFill>
                    <a:latin typeface="Karla" charset="0"/>
                    <a:ea typeface="Karla" charset="0"/>
                    <a:cs typeface="Karla" charset="0"/>
                  </a:rPr>
                  <a:t>i</a:t>
                </a:r>
                <a:r>
                  <a:rPr lang="en-US" sz="2400" dirty="0" err="1">
                    <a:solidFill>
                      <a:schemeClr val="tx1">
                        <a:lumMod val="75000"/>
                        <a:lumOff val="25000"/>
                      </a:schemeClr>
                    </a:solidFill>
                    <a:latin typeface="Karla" charset="0"/>
                    <a:ea typeface="Karla" charset="0"/>
                    <a:cs typeface="Karla" charset="0"/>
                  </a:rPr>
                  <a:t>-th</a:t>
                </a:r>
                <a:r>
                  <a:rPr lang="en-US" sz="2400" dirty="0">
                    <a:solidFill>
                      <a:schemeClr val="tx1">
                        <a:lumMod val="75000"/>
                        <a:lumOff val="25000"/>
                      </a:schemeClr>
                    </a:solidFill>
                    <a:latin typeface="Karla" charset="0"/>
                    <a:ea typeface="Karla" charset="0"/>
                    <a:cs typeface="Karla" charset="0"/>
                  </a:rPr>
                  <a:t> prediction.</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16450" y="1197992"/>
                <a:ext cx="10759100" cy="4016484"/>
              </a:xfrm>
              <a:prstGeom prst="rect">
                <a:avLst/>
              </a:prstGeom>
              <a:blipFill rotWithShape="0">
                <a:blip r:embed="rId3"/>
                <a:stretch>
                  <a:fillRect l="-907" t="-1216"/>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007757" y="3090638"/>
            <a:ext cx="3759200" cy="1005840"/>
          </a:xfrm>
          <a:prstGeom prst="rect">
            <a:avLst/>
          </a:prstGeom>
        </p:spPr>
      </p:pic>
    </p:spTree>
    <p:extLst>
      <p:ext uri="{BB962C8B-B14F-4D97-AF65-F5344CB8AC3E}">
        <p14:creationId xmlns:p14="http://schemas.microsoft.com/office/powerpoint/2010/main" val="20679066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33544" y="1415137"/>
            <a:ext cx="10983048" cy="2677656"/>
          </a:xfrm>
          <a:prstGeom prst="rect">
            <a:avLst/>
          </a:prstGeom>
          <a:noFill/>
        </p:spPr>
        <p:txBody>
          <a:bodyPr wrap="square" rtlCol="0">
            <a:spAutoFit/>
          </a:bodyPr>
          <a:lstStyle/>
          <a:p>
            <a:r>
              <a:rPr lang="en-US" sz="2400" b="1" dirty="0">
                <a:solidFill>
                  <a:schemeClr val="tx1">
                    <a:lumMod val="75000"/>
                    <a:lumOff val="25000"/>
                  </a:schemeClr>
                </a:solidFill>
                <a:latin typeface="Karla" charset="0"/>
                <a:ea typeface="Karla" charset="0"/>
                <a:cs typeface="Karla" charset="0"/>
              </a:rPr>
              <a:t>Caution: </a:t>
            </a:r>
            <a:r>
              <a:rPr lang="en-US" sz="2400" dirty="0">
                <a:solidFill>
                  <a:schemeClr val="tx1">
                    <a:lumMod val="75000"/>
                    <a:lumOff val="25000"/>
                  </a:schemeClr>
                </a:solidFill>
                <a:latin typeface="Karla" charset="0"/>
                <a:ea typeface="Karla" charset="0"/>
                <a:cs typeface="Karla" charset="0"/>
              </a:rPr>
              <a:t>The MSE is by no means the only valid (or the best) loss function! </a:t>
            </a:r>
          </a:p>
          <a:p>
            <a:endParaRPr lang="en-US" sz="2400" b="1" dirty="0">
              <a:solidFill>
                <a:schemeClr val="tx1">
                  <a:lumMod val="75000"/>
                  <a:lumOff val="25000"/>
                </a:schemeClr>
              </a:solidFill>
              <a:latin typeface="Karla" charset="0"/>
              <a:ea typeface="Karla" charset="0"/>
              <a:cs typeface="Karla" charset="0"/>
            </a:endParaRPr>
          </a:p>
          <a:p>
            <a:r>
              <a:rPr lang="en-US" sz="2400" b="1" dirty="0">
                <a:solidFill>
                  <a:schemeClr val="tx1">
                    <a:lumMod val="75000"/>
                    <a:lumOff val="25000"/>
                  </a:schemeClr>
                </a:solidFill>
                <a:latin typeface="Karla" charset="0"/>
                <a:ea typeface="Karla" charset="0"/>
                <a:cs typeface="Karla" charset="0"/>
              </a:rPr>
              <a:t>Question:</a:t>
            </a:r>
            <a:r>
              <a:rPr lang="en-US" sz="2400" dirty="0">
                <a:solidFill>
                  <a:schemeClr val="tx1">
                    <a:lumMod val="75000"/>
                    <a:lumOff val="25000"/>
                  </a:schemeClr>
                </a:solidFill>
                <a:latin typeface="Karla" charset="0"/>
                <a:ea typeface="Karla" charset="0"/>
                <a:cs typeface="Karla" charset="0"/>
              </a:rPr>
              <a:t> What would be an intuitive loss function for predicting categorical outcomes? </a:t>
            </a:r>
            <a:endParaRPr lang="en-US" sz="2400" i="1"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b="1" i="1" dirty="0">
                <a:solidFill>
                  <a:schemeClr val="tx1">
                    <a:lumMod val="75000"/>
                    <a:lumOff val="25000"/>
                  </a:schemeClr>
                </a:solidFill>
                <a:latin typeface="Karla" charset="0"/>
                <a:ea typeface="Karla" charset="0"/>
                <a:cs typeface="Karla" charset="0"/>
              </a:rPr>
              <a:t>Note: </a:t>
            </a:r>
            <a:r>
              <a:rPr lang="en-US" sz="2400" dirty="0">
                <a:solidFill>
                  <a:schemeClr val="tx1">
                    <a:lumMod val="75000"/>
                    <a:lumOff val="25000"/>
                  </a:schemeClr>
                </a:solidFill>
                <a:latin typeface="Karla" charset="0"/>
                <a:ea typeface="Karla" charset="0"/>
                <a:cs typeface="Karla" charset="0"/>
              </a:rPr>
              <a:t>The square </a:t>
            </a:r>
            <a:r>
              <a:rPr lang="en-US" sz="2400" b="1" dirty="0">
                <a:solidFill>
                  <a:schemeClr val="tx1">
                    <a:lumMod val="75000"/>
                    <a:lumOff val="25000"/>
                  </a:schemeClr>
                </a:solidFill>
                <a:latin typeface="Karla" charset="0"/>
                <a:ea typeface="Karla" charset="0"/>
                <a:cs typeface="Karla" charset="0"/>
              </a:rPr>
              <a:t>R</a:t>
            </a:r>
            <a:r>
              <a:rPr lang="en-US" sz="2400" dirty="0">
                <a:solidFill>
                  <a:schemeClr val="tx1">
                    <a:lumMod val="75000"/>
                    <a:lumOff val="25000"/>
                  </a:schemeClr>
                </a:solidFill>
                <a:latin typeface="Karla" charset="0"/>
                <a:ea typeface="Karla" charset="0"/>
                <a:cs typeface="Karla" charset="0"/>
              </a:rPr>
              <a:t>oot of the </a:t>
            </a:r>
            <a:r>
              <a:rPr lang="en-US" sz="2400" b="1" dirty="0">
                <a:solidFill>
                  <a:schemeClr val="tx1">
                    <a:lumMod val="75000"/>
                    <a:lumOff val="25000"/>
                  </a:schemeClr>
                </a:solidFill>
                <a:latin typeface="Karla" charset="0"/>
                <a:ea typeface="Karla" charset="0"/>
                <a:cs typeface="Karla" charset="0"/>
              </a:rPr>
              <a:t>M</a:t>
            </a:r>
            <a:r>
              <a:rPr lang="en-US" sz="2400" dirty="0">
                <a:solidFill>
                  <a:schemeClr val="tx1">
                    <a:lumMod val="75000"/>
                    <a:lumOff val="25000"/>
                  </a:schemeClr>
                </a:solidFill>
                <a:latin typeface="Karla" charset="0"/>
                <a:ea typeface="Karla" charset="0"/>
                <a:cs typeface="Karla" charset="0"/>
              </a:rPr>
              <a:t>ean of the </a:t>
            </a:r>
            <a:r>
              <a:rPr lang="en-US" sz="2400" b="1" dirty="0">
                <a:solidFill>
                  <a:schemeClr val="tx1">
                    <a:lumMod val="75000"/>
                    <a:lumOff val="25000"/>
                  </a:schemeClr>
                </a:solidFill>
                <a:latin typeface="Karla" charset="0"/>
                <a:ea typeface="Karla" charset="0"/>
                <a:cs typeface="Karla" charset="0"/>
              </a:rPr>
              <a:t>S</a:t>
            </a:r>
            <a:r>
              <a:rPr lang="en-US" sz="2400" dirty="0">
                <a:solidFill>
                  <a:schemeClr val="tx1">
                    <a:lumMod val="75000"/>
                    <a:lumOff val="25000"/>
                  </a:schemeClr>
                </a:solidFill>
                <a:latin typeface="Karla" charset="0"/>
                <a:ea typeface="Karla" charset="0"/>
                <a:cs typeface="Karla" charset="0"/>
              </a:rPr>
              <a:t>quared </a:t>
            </a:r>
            <a:r>
              <a:rPr lang="en-US" sz="2400" b="1" dirty="0">
                <a:solidFill>
                  <a:schemeClr val="tx1">
                    <a:lumMod val="75000"/>
                    <a:lumOff val="25000"/>
                  </a:schemeClr>
                </a:solidFill>
                <a:latin typeface="Karla" charset="0"/>
                <a:ea typeface="Karla" charset="0"/>
                <a:cs typeface="Karla" charset="0"/>
              </a:rPr>
              <a:t>E</a:t>
            </a:r>
            <a:r>
              <a:rPr lang="en-US" sz="2400" dirty="0">
                <a:solidFill>
                  <a:schemeClr val="tx1">
                    <a:lumMod val="75000"/>
                    <a:lumOff val="25000"/>
                  </a:schemeClr>
                </a:solidFill>
                <a:latin typeface="Karla" charset="0"/>
                <a:ea typeface="Karla" charset="0"/>
                <a:cs typeface="Karla" charset="0"/>
              </a:rPr>
              <a:t>rrors (RMSE) is also commonly used. </a:t>
            </a:r>
            <a:endParaRPr lang="en-US" sz="2400" i="1" dirty="0">
              <a:solidFill>
                <a:schemeClr val="tx1">
                  <a:lumMod val="75000"/>
                  <a:lumOff val="25000"/>
                </a:schemeClr>
              </a:solidFill>
              <a:latin typeface="Karla" charset="0"/>
              <a:ea typeface="Karla" charset="0"/>
              <a:cs typeface="Karla" charset="0"/>
            </a:endParaRPr>
          </a:p>
        </p:txBody>
      </p:sp>
      <p:pic>
        <p:nvPicPr>
          <p:cNvPr id="3" name="Picture 2"/>
          <p:cNvPicPr>
            <a:picLocks noChangeAspect="1"/>
          </p:cNvPicPr>
          <p:nvPr/>
        </p:nvPicPr>
        <p:blipFill>
          <a:blip r:embed="rId3"/>
          <a:stretch>
            <a:fillRect/>
          </a:stretch>
        </p:blipFill>
        <p:spPr>
          <a:xfrm>
            <a:off x="2904594" y="4524122"/>
            <a:ext cx="6177280" cy="1320800"/>
          </a:xfrm>
          <a:prstGeom prst="rect">
            <a:avLst/>
          </a:prstGeom>
        </p:spPr>
      </p:pic>
    </p:spTree>
    <p:extLst>
      <p:ext uri="{BB962C8B-B14F-4D97-AF65-F5344CB8AC3E}">
        <p14:creationId xmlns:p14="http://schemas.microsoft.com/office/powerpoint/2010/main" val="6505963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41</a:t>
            </a:fld>
            <a:endParaRPr lang="en-US"/>
          </a:p>
        </p:txBody>
      </p:sp>
      <p:sp>
        <p:nvSpPr>
          <p:cNvPr id="5" name="Rectangle 4"/>
          <p:cNvSpPr/>
          <p:nvPr/>
        </p:nvSpPr>
        <p:spPr>
          <a:xfrm>
            <a:off x="928688" y="1214438"/>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67299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Model Comparison</a:t>
            </a:r>
          </a:p>
        </p:txBody>
      </p:sp>
      <p:sp>
        <p:nvSpPr>
          <p:cNvPr id="3" name="Slide Number Placeholder 2"/>
          <p:cNvSpPr>
            <a:spLocks noGrp="1"/>
          </p:cNvSpPr>
          <p:nvPr>
            <p:ph type="sldNum" sz="quarter" idx="12"/>
          </p:nvPr>
        </p:nvSpPr>
        <p:spPr/>
        <p:txBody>
          <a:bodyPr/>
          <a:lstStyle/>
          <a:p>
            <a:fld id="{81B7CCDB-6D39-0547-B7B3-C80E39D6513A}" type="slidenum">
              <a:rPr lang="en-US" smtClean="0"/>
              <a:t>42</a:t>
            </a:fld>
            <a:endParaRPr lang="en-US"/>
          </a:p>
        </p:txBody>
      </p:sp>
    </p:spTree>
    <p:extLst>
      <p:ext uri="{BB962C8B-B14F-4D97-AF65-F5344CB8AC3E}">
        <p14:creationId xmlns:p14="http://schemas.microsoft.com/office/powerpoint/2010/main" val="3631167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75E6D5A1-DB34-984F-AB39-8815ED7C54DC}"/>
              </a:ext>
            </a:extLst>
          </p:cNvPr>
          <p:cNvPicPr>
            <a:picLocks noChangeAspect="1"/>
          </p:cNvPicPr>
          <p:nvPr/>
        </p:nvPicPr>
        <p:blipFill>
          <a:blip r:embed="rId2"/>
          <a:stretch>
            <a:fillRect/>
          </a:stretch>
        </p:blipFill>
        <p:spPr>
          <a:xfrm>
            <a:off x="2615184" y="1463039"/>
            <a:ext cx="6858002" cy="4572001"/>
          </a:xfrm>
          <a:prstGeom prst="rect">
            <a:avLst/>
          </a:prstGeom>
        </p:spPr>
      </p:pic>
      <p:sp>
        <p:nvSpPr>
          <p:cNvPr id="2" name="Title 1"/>
          <p:cNvSpPr>
            <a:spLocks noGrp="1"/>
          </p:cNvSpPr>
          <p:nvPr>
            <p:ph type="title"/>
          </p:nvPr>
        </p:nvSpPr>
        <p:spPr/>
        <p:txBody>
          <a:bodyPr/>
          <a:lstStyle/>
          <a:p>
            <a:r>
              <a:rPr lang="en-US" dirty="0"/>
              <a:t>Model Comparison</a:t>
            </a:r>
          </a:p>
        </p:txBody>
      </p:sp>
      <p:sp>
        <p:nvSpPr>
          <p:cNvPr id="4" name="Slide Number Placeholder 3"/>
          <p:cNvSpPr>
            <a:spLocks noGrp="1"/>
          </p:cNvSpPr>
          <p:nvPr>
            <p:ph type="sldNum" sz="quarter" idx="12"/>
          </p:nvPr>
        </p:nvSpPr>
        <p:spPr/>
        <p:txBody>
          <a:bodyPr/>
          <a:lstStyle/>
          <a:p>
            <a:fld id="{81B7CCDB-6D39-0547-B7B3-C80E39D6513A}" type="slidenum">
              <a:rPr lang="en-US" smtClean="0"/>
              <a:t>43</a:t>
            </a:fld>
            <a:endParaRPr lang="en-US"/>
          </a:p>
        </p:txBody>
      </p:sp>
      <p:sp>
        <p:nvSpPr>
          <p:cNvPr id="6" name="TextBox 5">
            <a:extLst>
              <a:ext uri="{FF2B5EF4-FFF2-40B4-BE49-F238E27FC236}">
                <a16:creationId xmlns:a16="http://schemas.microsoft.com/office/drawing/2014/main" xmlns="" id="{D013853A-2695-1A41-BADF-8769A3B8B67C}"/>
              </a:ext>
            </a:extLst>
          </p:cNvPr>
          <p:cNvSpPr txBox="1"/>
          <p:nvPr/>
        </p:nvSpPr>
        <p:spPr>
          <a:xfrm>
            <a:off x="486775" y="901417"/>
            <a:ext cx="11355933"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Do the same for all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’s and compare the RMSEs</a:t>
            </a:r>
            <a:r>
              <a:rPr lang="en-US" sz="2400" i="1" dirty="0">
                <a:solidFill>
                  <a:schemeClr val="tx1">
                    <a:lumMod val="75000"/>
                    <a:lumOff val="25000"/>
                  </a:schemeClr>
                </a:solidFill>
                <a:latin typeface="Karla" charset="0"/>
                <a:ea typeface="Karla" charset="0"/>
                <a:cs typeface="Karla" charset="0"/>
              </a:rPr>
              <a:t>. k=3</a:t>
            </a:r>
            <a:r>
              <a:rPr lang="en-US" sz="2400" dirty="0">
                <a:solidFill>
                  <a:schemeClr val="tx1">
                    <a:lumMod val="75000"/>
                    <a:lumOff val="25000"/>
                  </a:schemeClr>
                </a:solidFill>
                <a:latin typeface="Karla" charset="0"/>
                <a:ea typeface="Karla" charset="0"/>
                <a:cs typeface="Karla" charset="0"/>
              </a:rPr>
              <a:t> seems to be the best model.</a:t>
            </a:r>
          </a:p>
        </p:txBody>
      </p:sp>
    </p:spTree>
    <p:extLst>
      <p:ext uri="{BB962C8B-B14F-4D97-AF65-F5344CB8AC3E}">
        <p14:creationId xmlns:p14="http://schemas.microsoft.com/office/powerpoint/2010/main" val="19286267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44</a:t>
            </a:fld>
            <a:endParaRPr lang="en-US"/>
          </a:p>
        </p:txBody>
      </p:sp>
      <p:sp>
        <p:nvSpPr>
          <p:cNvPr id="5" name="Rectangle 4"/>
          <p:cNvSpPr/>
          <p:nvPr/>
        </p:nvSpPr>
        <p:spPr>
          <a:xfrm>
            <a:off x="928688" y="1214438"/>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9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4.07407E-6 L 0.00078 0.17199 " pathEditMode="relative" rAng="0" ptsTypes="AA">
                                      <p:cBhvr>
                                        <p:cTn id="6" dur="2000" fill="hold"/>
                                        <p:tgtEl>
                                          <p:spTgt spid="5"/>
                                        </p:tgtEl>
                                        <p:attrNameLst>
                                          <p:attrName>ppt_x</p:attrName>
                                          <p:attrName>ppt_y</p:attrName>
                                        </p:attrNameLst>
                                      </p:cBhvr>
                                      <p:rCtr x="39" y="85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Model</a:t>
            </a:r>
            <a:r>
              <a:rPr lang="en-US" b="1" dirty="0"/>
              <a:t> </a:t>
            </a:r>
            <a:r>
              <a:rPr lang="en-US" sz="4000" dirty="0"/>
              <a:t>Fitness</a:t>
            </a:r>
            <a:r>
              <a:rPr lang="en-US" b="1" dirty="0"/>
              <a:t> </a:t>
            </a:r>
            <a:br>
              <a:rPr lang="en-US" b="1" dirty="0"/>
            </a:b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45</a:t>
            </a:fld>
            <a:endParaRPr lang="en-US"/>
          </a:p>
        </p:txBody>
      </p:sp>
    </p:spTree>
    <p:extLst>
      <p:ext uri="{BB962C8B-B14F-4D97-AF65-F5344CB8AC3E}">
        <p14:creationId xmlns:p14="http://schemas.microsoft.com/office/powerpoint/2010/main" val="16132282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31601962-A22B-084F-BBA2-383781FD37E4}"/>
              </a:ext>
            </a:extLst>
          </p:cNvPr>
          <p:cNvPicPr>
            <a:picLocks noChangeAspect="1"/>
          </p:cNvPicPr>
          <p:nvPr/>
        </p:nvPicPr>
        <p:blipFill>
          <a:blip r:embed="rId3"/>
          <a:stretch>
            <a:fillRect/>
          </a:stretch>
        </p:blipFill>
        <p:spPr>
          <a:xfrm>
            <a:off x="2615185" y="1828800"/>
            <a:ext cx="6515100" cy="4343400"/>
          </a:xfrm>
          <a:prstGeom prst="rect">
            <a:avLst/>
          </a:prstGeom>
        </p:spPr>
      </p:pic>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46</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122134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 subset of the data, calculate the RMSE for </a:t>
            </a:r>
            <a:r>
              <a:rPr lang="en-US" sz="2400" i="1" dirty="0">
                <a:solidFill>
                  <a:schemeClr val="tx1">
                    <a:lumMod val="75000"/>
                    <a:lumOff val="25000"/>
                  </a:schemeClr>
                </a:solidFill>
                <a:latin typeface="Karla" charset="0"/>
                <a:ea typeface="Karla" charset="0"/>
                <a:cs typeface="Karla" charset="0"/>
              </a:rPr>
              <a:t>k=3. </a:t>
            </a:r>
            <a:r>
              <a:rPr lang="en-US" sz="2400" dirty="0">
                <a:solidFill>
                  <a:schemeClr val="tx1">
                    <a:lumMod val="75000"/>
                    <a:lumOff val="25000"/>
                  </a:schemeClr>
                </a:solidFill>
                <a:latin typeface="Karla" charset="0"/>
                <a:ea typeface="Karla" charset="0"/>
                <a:cs typeface="Karla" charset="0"/>
              </a:rPr>
              <a:t>Is RMSE=5.0 good enough?</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8755375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47</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3" name="TextBox 12"/>
          <p:cNvSpPr txBox="1"/>
          <p:nvPr/>
        </p:nvSpPr>
        <p:spPr>
          <a:xfrm>
            <a:off x="642896" y="864321"/>
            <a:ext cx="10369093"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What if we measure the Sales in cents instead of dollars? </a:t>
            </a:r>
            <a:endParaRPr lang="en-US" sz="2400" i="1" dirty="0">
              <a:solidFill>
                <a:schemeClr val="tx1">
                  <a:lumMod val="75000"/>
                  <a:lumOff val="25000"/>
                </a:schemeClr>
              </a:solidFill>
              <a:latin typeface="Karla" charset="0"/>
              <a:ea typeface="Karla" charset="0"/>
              <a:cs typeface="Karla" charset="0"/>
            </a:endParaRPr>
          </a:p>
        </p:txBody>
      </p:sp>
      <p:grpSp>
        <p:nvGrpSpPr>
          <p:cNvPr id="10" name="Group 9">
            <a:extLst>
              <a:ext uri="{FF2B5EF4-FFF2-40B4-BE49-F238E27FC236}">
                <a16:creationId xmlns:a16="http://schemas.microsoft.com/office/drawing/2014/main" xmlns="" id="{6D5B0330-C327-6A4E-B7E0-4A23FB3E3695}"/>
              </a:ext>
            </a:extLst>
          </p:cNvPr>
          <p:cNvGrpSpPr/>
          <p:nvPr/>
        </p:nvGrpSpPr>
        <p:grpSpPr>
          <a:xfrm>
            <a:off x="2615183" y="1828628"/>
            <a:ext cx="9341289" cy="4343399"/>
            <a:chOff x="2615183" y="1828628"/>
            <a:chExt cx="9341289" cy="4343399"/>
          </a:xfrm>
        </p:grpSpPr>
        <p:pic>
          <p:nvPicPr>
            <p:cNvPr id="9" name="Picture 8">
              <a:extLst>
                <a:ext uri="{FF2B5EF4-FFF2-40B4-BE49-F238E27FC236}">
                  <a16:creationId xmlns:a16="http://schemas.microsoft.com/office/drawing/2014/main" xmlns="" id="{2F83083C-7A84-2243-A605-5E973513FA7E}"/>
                </a:ext>
              </a:extLst>
            </p:cNvPr>
            <p:cNvPicPr>
              <a:picLocks noChangeAspect="1"/>
            </p:cNvPicPr>
            <p:nvPr/>
          </p:nvPicPr>
          <p:blipFill>
            <a:blip r:embed="rId3"/>
            <a:stretch>
              <a:fillRect/>
            </a:stretch>
          </p:blipFill>
          <p:spPr>
            <a:xfrm>
              <a:off x="2615183" y="1828628"/>
              <a:ext cx="6515099" cy="4343399"/>
            </a:xfrm>
            <a:prstGeom prst="rect">
              <a:avLst/>
            </a:prstGeom>
          </p:spPr>
        </p:pic>
        <p:sp>
          <p:nvSpPr>
            <p:cNvPr id="7" name="TextBox 6"/>
            <p:cNvSpPr txBox="1"/>
            <p:nvPr/>
          </p:nvSpPr>
          <p:spPr>
            <a:xfrm>
              <a:off x="9307879" y="2258860"/>
              <a:ext cx="2648593" cy="1200329"/>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RMSE is now 5004.93</a:t>
              </a:r>
              <a:r>
                <a:rPr lang="en-US" sz="2400">
                  <a:solidFill>
                    <a:schemeClr val="tx1">
                      <a:lumMod val="75000"/>
                      <a:lumOff val="25000"/>
                    </a:schemeClr>
                  </a:solidFill>
                  <a:latin typeface="Karla" charset="0"/>
                  <a:ea typeface="Karla" charset="0"/>
                  <a:cs typeface="Karla" charset="0"/>
                </a:rPr>
                <a:t>. </a:t>
              </a:r>
            </a:p>
            <a:p>
              <a:r>
                <a:rPr lang="en-US" sz="2400" dirty="0">
                  <a:solidFill>
                    <a:schemeClr val="tx1">
                      <a:lumMod val="75000"/>
                      <a:lumOff val="25000"/>
                    </a:schemeClr>
                  </a:solidFill>
                  <a:latin typeface="Karla" charset="0"/>
                  <a:ea typeface="Karla" charset="0"/>
                  <a:cs typeface="Karla" charset="0"/>
                </a:rPr>
                <a:t>Is that good?</a:t>
              </a:r>
              <a:endParaRPr lang="en-US" sz="2400" dirty="0"/>
            </a:p>
          </p:txBody>
        </p:sp>
      </p:grpSp>
    </p:spTree>
    <p:extLst>
      <p:ext uri="{BB962C8B-B14F-4D97-AF65-F5344CB8AC3E}">
        <p14:creationId xmlns:p14="http://schemas.microsoft.com/office/powerpoint/2010/main" val="184228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48</a:t>
            </a:fld>
            <a:endParaRPr lang="en-US"/>
          </a:p>
        </p:txBody>
      </p:sp>
      <p:sp>
        <p:nvSpPr>
          <p:cNvPr id="9" name="TextBox 8"/>
          <p:cNvSpPr txBox="1"/>
          <p:nvPr/>
        </p:nvSpPr>
        <p:spPr>
          <a:xfrm>
            <a:off x="642895" y="864320"/>
            <a:ext cx="10538911"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It is better if we compare it to something. </a:t>
            </a:r>
            <a:endParaRPr lang="en-US" sz="2400" dirty="0">
              <a:latin typeface="Karla" charset="0"/>
              <a:ea typeface="Karla" charset="0"/>
              <a:cs typeface="Karla" charset="0"/>
            </a:endParaRPr>
          </a:p>
        </p:txBody>
      </p:sp>
      <p:grpSp>
        <p:nvGrpSpPr>
          <p:cNvPr id="15" name="Group 14">
            <a:extLst>
              <a:ext uri="{FF2B5EF4-FFF2-40B4-BE49-F238E27FC236}">
                <a16:creationId xmlns:a16="http://schemas.microsoft.com/office/drawing/2014/main" xmlns="" id="{39012013-BE7F-5742-94EA-AA145817188E}"/>
              </a:ext>
            </a:extLst>
          </p:cNvPr>
          <p:cNvGrpSpPr/>
          <p:nvPr/>
        </p:nvGrpSpPr>
        <p:grpSpPr>
          <a:xfrm>
            <a:off x="2614926" y="1828630"/>
            <a:ext cx="9577073" cy="4343570"/>
            <a:chOff x="2614926" y="1828630"/>
            <a:chExt cx="9577073" cy="4343570"/>
          </a:xfrm>
        </p:grpSpPr>
        <p:grpSp>
          <p:nvGrpSpPr>
            <p:cNvPr id="13" name="Group 12">
              <a:extLst>
                <a:ext uri="{FF2B5EF4-FFF2-40B4-BE49-F238E27FC236}">
                  <a16:creationId xmlns:a16="http://schemas.microsoft.com/office/drawing/2014/main" xmlns="" id="{F054211D-E34D-0C4D-96EA-CC03FBBEF75D}"/>
                </a:ext>
              </a:extLst>
            </p:cNvPr>
            <p:cNvGrpSpPr/>
            <p:nvPr/>
          </p:nvGrpSpPr>
          <p:grpSpPr>
            <a:xfrm>
              <a:off x="2614926" y="1828630"/>
              <a:ext cx="8473561" cy="4343570"/>
              <a:chOff x="2614926" y="1828630"/>
              <a:chExt cx="8473561" cy="4343570"/>
            </a:xfrm>
          </p:grpSpPr>
          <p:pic>
            <p:nvPicPr>
              <p:cNvPr id="11" name="Picture 10">
                <a:extLst>
                  <a:ext uri="{FF2B5EF4-FFF2-40B4-BE49-F238E27FC236}">
                    <a16:creationId xmlns:a16="http://schemas.microsoft.com/office/drawing/2014/main" xmlns="" id="{4E44E919-B9C4-7946-A62C-AEBC8538D3E5}"/>
                  </a:ext>
                </a:extLst>
              </p:cNvPr>
              <p:cNvPicPr>
                <a:picLocks noChangeAspect="1"/>
              </p:cNvPicPr>
              <p:nvPr/>
            </p:nvPicPr>
            <p:blipFill>
              <a:blip r:embed="rId3"/>
              <a:stretch>
                <a:fillRect/>
              </a:stretch>
            </p:blipFill>
            <p:spPr>
              <a:xfrm>
                <a:off x="2614926" y="1828630"/>
                <a:ext cx="6515355" cy="4343570"/>
              </a:xfrm>
              <a:prstGeom prst="rect">
                <a:avLst/>
              </a:prstGeom>
            </p:spPr>
          </p:pic>
          <p:pic>
            <p:nvPicPr>
              <p:cNvPr id="8" name="Picture 7"/>
              <p:cNvPicPr>
                <a:picLocks noChangeAspect="1"/>
              </p:cNvPicPr>
              <p:nvPr/>
            </p:nvPicPr>
            <p:blipFill>
              <a:blip r:embed="rId4"/>
              <a:stretch>
                <a:fillRect/>
              </a:stretch>
            </p:blipFill>
            <p:spPr>
              <a:xfrm>
                <a:off x="9470833" y="3390900"/>
                <a:ext cx="1617654" cy="856405"/>
              </a:xfrm>
              <a:prstGeom prst="rect">
                <a:avLst/>
              </a:prstGeom>
            </p:spPr>
          </p:pic>
        </p:grpSp>
        <p:sp>
          <p:nvSpPr>
            <p:cNvPr id="14" name="Rectangle 13">
              <a:extLst>
                <a:ext uri="{FF2B5EF4-FFF2-40B4-BE49-F238E27FC236}">
                  <a16:creationId xmlns:a16="http://schemas.microsoft.com/office/drawing/2014/main" xmlns="" id="{1423DFD2-6682-354E-A9F3-C4295537485B}"/>
                </a:ext>
              </a:extLst>
            </p:cNvPr>
            <p:cNvSpPr/>
            <p:nvPr/>
          </p:nvSpPr>
          <p:spPr>
            <a:xfrm>
              <a:off x="9248930" y="2725556"/>
              <a:ext cx="2943069" cy="646331"/>
            </a:xfrm>
            <a:prstGeom prst="rect">
              <a:avLst/>
            </a:prstGeom>
          </p:spPr>
          <p:txBody>
            <a:bodyPr wrap="square">
              <a:spAutoFit/>
            </a:bodyPr>
            <a:lstStyle/>
            <a:p>
              <a:r>
                <a:rPr lang="en-US" dirty="0">
                  <a:solidFill>
                    <a:schemeClr val="tx1">
                      <a:lumMod val="75000"/>
                      <a:lumOff val="25000"/>
                    </a:schemeClr>
                  </a:solidFill>
                  <a:latin typeface="Karla" charset="0"/>
                  <a:ea typeface="Karla" charset="0"/>
                  <a:cs typeface="Karla" charset="0"/>
                </a:rPr>
                <a:t>We will use the simplest model:</a:t>
              </a:r>
              <a:endParaRPr lang="en-US" dirty="0"/>
            </a:p>
          </p:txBody>
        </p:sp>
      </p:grpSp>
    </p:spTree>
    <p:extLst>
      <p:ext uri="{BB962C8B-B14F-4D97-AF65-F5344CB8AC3E}">
        <p14:creationId xmlns:p14="http://schemas.microsoft.com/office/powerpoint/2010/main" val="130178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4</a:t>
            </a:fld>
            <a:endParaRPr lang="en-US"/>
          </a:p>
        </p:txBody>
      </p:sp>
      <p:sp>
        <p:nvSpPr>
          <p:cNvPr id="5" name="Content Placeholder 2">
            <a:extLst>
              <a:ext uri="{FF2B5EF4-FFF2-40B4-BE49-F238E27FC236}">
                <a16:creationId xmlns="" xmlns:a16="http://schemas.microsoft.com/office/drawing/2014/main"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smtClean="0">
              <a:solidFill>
                <a:schemeClr val="tx1">
                  <a:lumMod val="75000"/>
                  <a:lumOff val="25000"/>
                </a:schemeClr>
              </a:solidFill>
            </a:endParaRPr>
          </a:p>
        </p:txBody>
      </p:sp>
      <p:sp>
        <p:nvSpPr>
          <p:cNvPr id="6" name="Title 1">
            <a:extLst>
              <a:ext uri="{FF2B5EF4-FFF2-40B4-BE49-F238E27FC236}">
                <a16:creationId xmlns="" xmlns:a16="http://schemas.microsoft.com/office/drawing/2014/main" id="{33BD8E3E-02C2-A04A-ABCD-1382F18753BD}"/>
              </a:ext>
            </a:extLst>
          </p:cNvPr>
          <p:cNvSpPr txBox="1">
            <a:spLocks/>
          </p:cNvSpPr>
          <p:nvPr/>
        </p:nvSpPr>
        <p:spPr>
          <a:xfrm>
            <a:off x="2851121" y="580975"/>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smtClean="0">
                <a:solidFill>
                  <a:schemeClr val="bg2"/>
                </a:solidFill>
              </a:rPr>
              <a:t>ACADEMY HONESTY</a:t>
            </a:r>
            <a:endParaRPr lang="en-US" sz="4000" dirty="0">
              <a:solidFill>
                <a:schemeClr val="bg2"/>
              </a:solidFill>
            </a:endParaRPr>
          </a:p>
        </p:txBody>
      </p:sp>
      <p:sp>
        <p:nvSpPr>
          <p:cNvPr id="3" name="Rectangle 2"/>
          <p:cNvSpPr/>
          <p:nvPr/>
        </p:nvSpPr>
        <p:spPr>
          <a:xfrm>
            <a:off x="1358184" y="1791043"/>
            <a:ext cx="10149453" cy="2585323"/>
          </a:xfrm>
          <a:prstGeom prst="rect">
            <a:avLst/>
          </a:prstGeom>
        </p:spPr>
        <p:txBody>
          <a:bodyPr wrap="square">
            <a:spAutoFit/>
          </a:bodyPr>
          <a:lstStyle/>
          <a:p>
            <a:endParaRPr lang="en-US" sz="2700" dirty="0">
              <a:solidFill>
                <a:srgbClr val="434343"/>
              </a:solidFill>
              <a:latin typeface="Karla" charset="0"/>
              <a:ea typeface="Karla" charset="0"/>
              <a:cs typeface="Karla" charset="0"/>
            </a:endParaRPr>
          </a:p>
          <a:p>
            <a:r>
              <a:rPr lang="en-US" sz="2700" dirty="0" smtClean="0">
                <a:solidFill>
                  <a:srgbClr val="434343"/>
                </a:solidFill>
                <a:latin typeface="Karla" charset="0"/>
                <a:ea typeface="Karla" charset="0"/>
                <a:cs typeface="Karla" charset="0"/>
              </a:rPr>
              <a:t>Engaging in not acceptable behavior regarding academic honesty will be handled harshly.</a:t>
            </a:r>
          </a:p>
          <a:p>
            <a:endParaRPr lang="en-US" sz="2700" dirty="0">
              <a:solidFill>
                <a:srgbClr val="434343"/>
              </a:solidFill>
              <a:latin typeface="Karla" charset="0"/>
              <a:ea typeface="Karla" charset="0"/>
              <a:cs typeface="Karla" charset="0"/>
            </a:endParaRPr>
          </a:p>
          <a:p>
            <a:r>
              <a:rPr lang="en-US" sz="2700" dirty="0">
                <a:solidFill>
                  <a:srgbClr val="434343"/>
                </a:solidFill>
                <a:latin typeface="Karla" charset="0"/>
                <a:ea typeface="Karla" charset="0"/>
                <a:cs typeface="Karla" charset="0"/>
              </a:rPr>
              <a:t>Please be responsible and </a:t>
            </a:r>
            <a:r>
              <a:rPr lang="en-US" sz="2700" b="1" dirty="0">
                <a:solidFill>
                  <a:srgbClr val="434343"/>
                </a:solidFill>
                <a:latin typeface="Karla" charset="0"/>
                <a:ea typeface="Karla" charset="0"/>
                <a:cs typeface="Karla" charset="0"/>
              </a:rPr>
              <a:t>when in doubt ask the CS109 Heads</a:t>
            </a:r>
            <a:r>
              <a:rPr lang="en-US" sz="2700" dirty="0">
                <a:solidFill>
                  <a:srgbClr val="434343"/>
                </a:solidFill>
                <a:latin typeface="Karla" charset="0"/>
                <a:ea typeface="Karla" charset="0"/>
                <a:cs typeface="Karla" charset="0"/>
              </a:rPr>
              <a:t>.</a:t>
            </a:r>
            <a:endParaRPr lang="en-US" sz="2700" dirty="0">
              <a:solidFill>
                <a:srgbClr val="434343"/>
              </a:solidFill>
              <a:effectLst/>
              <a:latin typeface="Karla" charset="0"/>
              <a:ea typeface="Karla" charset="0"/>
              <a:cs typeface="Karla" charset="0"/>
            </a:endParaRPr>
          </a:p>
        </p:txBody>
      </p:sp>
    </p:spTree>
    <p:extLst>
      <p:ext uri="{BB962C8B-B14F-4D97-AF65-F5344CB8AC3E}">
        <p14:creationId xmlns:p14="http://schemas.microsoft.com/office/powerpoint/2010/main" val="28966699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R-squared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3390900"/>
                <a:ext cx="10327008" cy="2111143"/>
              </a:xfrm>
            </p:spPr>
            <p:txBody>
              <a:bodyPr/>
              <a:lstStyle/>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as good as the mean value, </a:t>
                </a:r>
                <a14:m>
                  <m:oMath xmlns:m="http://schemas.openxmlformats.org/officeDocument/2006/math">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oMath>
                </a14:m>
                <a:r>
                  <a:rPr lang="en-US" sz="2400" dirty="0">
                    <a:solidFill>
                      <a:schemeClr val="tx1">
                        <a:lumMod val="75000"/>
                        <a:lumOff val="25000"/>
                      </a:schemeClr>
                    </a:solidFill>
                    <a:latin typeface="Karla" charset="0"/>
                    <a:ea typeface="Karla" charset="0"/>
                    <a:cs typeface="Karla" charset="0"/>
                  </a:rPr>
                  <a:t>, then </a:t>
                </a:r>
                <a14:m>
                  <m:oMath xmlns:m="http://schemas.openxmlformats.org/officeDocument/2006/math">
                    <m:sSup>
                      <m:sSupPr>
                        <m:ctrlPr>
                          <a:rPr lang="en-US" sz="2400" i="1" smtClean="0">
                            <a:solidFill>
                              <a:schemeClr val="tx1">
                                <a:lumMod val="75000"/>
                                <a:lumOff val="25000"/>
                              </a:schemeClr>
                            </a:solidFill>
                            <a:latin typeface="Cambria Math" charset="0"/>
                            <a:ea typeface="Karla" charset="0"/>
                            <a:cs typeface="Karla" charset="0"/>
                          </a:rPr>
                        </m:ctrlPr>
                      </m:sSupPr>
                      <m:e>
                        <m:r>
                          <a:rPr lang="en-US" sz="2400" b="0" i="1" smtClean="0">
                            <a:solidFill>
                              <a:schemeClr val="tx1">
                                <a:lumMod val="75000"/>
                                <a:lumOff val="25000"/>
                              </a:schemeClr>
                            </a:solidFill>
                            <a:latin typeface="Cambria Math" panose="02040503050406030204" pitchFamily="18" charset="0"/>
                            <a:ea typeface="Karla" charset="0"/>
                            <a:cs typeface="Karla" charset="0"/>
                          </a:rPr>
                          <m:t>𝑅</m:t>
                        </m:r>
                      </m:e>
                      <m:sup>
                        <m:r>
                          <a:rPr lang="en-US" sz="2400" b="0" i="1" smtClean="0">
                            <a:solidFill>
                              <a:schemeClr val="tx1">
                                <a:lumMod val="75000"/>
                                <a:lumOff val="25000"/>
                              </a:schemeClr>
                            </a:solidFill>
                            <a:latin typeface="Cambria Math" panose="02040503050406030204" pitchFamily="18" charset="0"/>
                            <a:ea typeface="Karla" charset="0"/>
                            <a:cs typeface="Karla" charset="0"/>
                          </a:rPr>
                          <m:t>2</m:t>
                        </m:r>
                      </m:sup>
                    </m:sSup>
                    <m:r>
                      <a:rPr lang="en-US" sz="2400" b="0" i="1" smtClean="0">
                        <a:solidFill>
                          <a:schemeClr val="tx1">
                            <a:lumMod val="75000"/>
                            <a:lumOff val="25000"/>
                          </a:schemeClr>
                        </a:solidFill>
                        <a:latin typeface="Cambria Math" panose="02040503050406030204" pitchFamily="18" charset="0"/>
                        <a:ea typeface="Karla" charset="0"/>
                        <a:cs typeface="Karla" charset="0"/>
                      </a:rPr>
                      <m:t>=0</m:t>
                    </m:r>
                  </m:oMath>
                </a14:m>
                <a:endParaRPr lang="en-US" sz="2400" dirty="0">
                  <a:solidFill>
                    <a:schemeClr val="tx1">
                      <a:lumMod val="75000"/>
                      <a:lumOff val="25000"/>
                    </a:schemeClr>
                  </a:solidFill>
                  <a:latin typeface="Karla" charset="0"/>
                  <a:ea typeface="Karla" charset="0"/>
                  <a:cs typeface="Karla" charset="0"/>
                </a:endParaRPr>
              </a:p>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perfect then </a:t>
                </a:r>
                <a14:m>
                  <m:oMath xmlns:m="http://schemas.openxmlformats.org/officeDocument/2006/math">
                    <m:sSup>
                      <m:sSupPr>
                        <m:ctrlPr>
                          <a:rPr lang="en-US" sz="2400" i="1">
                            <a:solidFill>
                              <a:schemeClr val="tx1">
                                <a:lumMod val="75000"/>
                                <a:lumOff val="25000"/>
                              </a:schemeClr>
                            </a:solidFill>
                            <a:latin typeface="Cambria Math"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r>
                      <a:rPr lang="en-US" sz="2400" i="1">
                        <a:solidFill>
                          <a:schemeClr val="tx1">
                            <a:lumMod val="75000"/>
                            <a:lumOff val="25000"/>
                          </a:schemeClr>
                        </a:solidFill>
                        <a:latin typeface="Cambria Math" panose="02040503050406030204" pitchFamily="18" charset="0"/>
                        <a:ea typeface="Karla" charset="0"/>
                        <a:cs typeface="Karla" charset="0"/>
                      </a:rPr>
                      <m:t>=</m:t>
                    </m:r>
                    <m:r>
                      <a:rPr lang="en-US" sz="2400" b="0" i="1" smtClean="0">
                        <a:solidFill>
                          <a:schemeClr val="tx1">
                            <a:lumMod val="75000"/>
                            <a:lumOff val="25000"/>
                          </a:schemeClr>
                        </a:solidFill>
                        <a:latin typeface="Cambria Math" panose="02040503050406030204" pitchFamily="18" charset="0"/>
                        <a:ea typeface="Karla" charset="0"/>
                        <a:cs typeface="Karla" charset="0"/>
                      </a:rPr>
                      <m:t>1</m:t>
                    </m:r>
                  </m:oMath>
                </a14:m>
                <a:endParaRPr lang="en-US" sz="2400" dirty="0">
                  <a:solidFill>
                    <a:schemeClr val="tx1">
                      <a:lumMod val="75000"/>
                      <a:lumOff val="25000"/>
                    </a:schemeClr>
                  </a:solidFill>
                  <a:latin typeface="Karla" charset="0"/>
                  <a:ea typeface="Karla" charset="0"/>
                  <a:cs typeface="Karla" charset="0"/>
                </a:endParaRPr>
              </a:p>
              <a:p>
                <a:pPr marL="457200" indent="-457200">
                  <a:spcAft>
                    <a:spcPts val="1200"/>
                  </a:spcAft>
                  <a:buFont typeface="Arial" charset="0"/>
                  <a:buChar char="•"/>
                </a:pPr>
                <a14:m>
                  <m:oMath xmlns:m="http://schemas.openxmlformats.org/officeDocument/2006/math">
                    <m:sSup>
                      <m:sSupPr>
                        <m:ctrlPr>
                          <a:rPr lang="en-US" sz="2400" i="1">
                            <a:solidFill>
                              <a:schemeClr val="tx1">
                                <a:lumMod val="75000"/>
                                <a:lumOff val="25000"/>
                              </a:schemeClr>
                            </a:solidFill>
                            <a:latin typeface="Cambria Math"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oMath>
                </a14:m>
                <a:r>
                  <a:rPr lang="en-US" sz="2400" dirty="0">
                    <a:solidFill>
                      <a:schemeClr val="tx1">
                        <a:lumMod val="75000"/>
                        <a:lumOff val="25000"/>
                      </a:schemeClr>
                    </a:solidFill>
                    <a:latin typeface="Karla" charset="0"/>
                    <a:ea typeface="Karla" charset="0"/>
                    <a:cs typeface="Karla" charset="0"/>
                  </a:rPr>
                  <a:t> can be negative if the model is worst than the average. This can happen when we evaluate the model in the test set.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3390900"/>
                <a:ext cx="10327008" cy="2111143"/>
              </a:xfrm>
              <a:blipFill rotWithShape="0">
                <a:blip r:embed="rId3"/>
                <a:stretch>
                  <a:fillRect l="-826" t="-2305" b="-14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49</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4"/>
          <a:stretch>
            <a:fillRect/>
          </a:stretch>
        </p:blipFill>
        <p:spPr>
          <a:xfrm>
            <a:off x="4080329" y="1637329"/>
            <a:ext cx="3596640" cy="924560"/>
          </a:xfrm>
          <a:prstGeom prst="rect">
            <a:avLst/>
          </a:prstGeom>
        </p:spPr>
      </p:pic>
    </p:spTree>
    <p:extLst>
      <p:ext uri="{BB962C8B-B14F-4D97-AF65-F5344CB8AC3E}">
        <p14:creationId xmlns:p14="http://schemas.microsoft.com/office/powerpoint/2010/main" val="15126051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50</a:t>
            </a:fld>
            <a:endParaRPr lang="en-US"/>
          </a:p>
        </p:txBody>
      </p:sp>
    </p:spTree>
    <p:extLst>
      <p:ext uri="{BB962C8B-B14F-4D97-AF65-F5344CB8AC3E}">
        <p14:creationId xmlns:p14="http://schemas.microsoft.com/office/powerpoint/2010/main" val="18648660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solidFill>
                      <a:schemeClr val="bg1">
                        <a:lumMod val="65000"/>
                      </a:schemeClr>
                    </a:solidFill>
                  </a:rPr>
                  <a:t>Model Fitness </a:t>
                </a:r>
              </a:p>
              <a:p>
                <a:pPr>
                  <a:spcBef>
                    <a:spcPts val="0"/>
                  </a:spcBef>
                  <a:spcAft>
                    <a:spcPts val="1200"/>
                  </a:spcAft>
                </a:pPr>
                <a:r>
                  <a:rPr lang="en-US" sz="2400" dirty="0">
                    <a:solidFill>
                      <a:schemeClr val="bg1">
                        <a:lumMod val="65000"/>
                      </a:schemeClr>
                    </a:solidFill>
                  </a:rPr>
                  <a:t>	How does the model perform predicting? </a:t>
                </a:r>
                <a:endParaRPr lang="en-US" sz="2400" b="1" dirty="0">
                  <a:solidFill>
                    <a:schemeClr val="bg1">
                      <a:lumMod val="65000"/>
                    </a:schemeClr>
                  </a:solidFill>
                </a:endParaRPr>
              </a:p>
              <a:p>
                <a:pPr>
                  <a:spcBef>
                    <a:spcPts val="1872"/>
                  </a:spcBef>
                  <a:spcAft>
                    <a:spcPts val="1200"/>
                  </a:spcAft>
                </a:pPr>
                <a:r>
                  <a:rPr lang="en-US" sz="2400" b="1" dirty="0">
                    <a:solidFill>
                      <a:schemeClr val="bg1">
                        <a:lumMod val="65000"/>
                      </a:schemeClr>
                    </a:solidFill>
                  </a:rPr>
                  <a:t>Comparison of Two Models   </a:t>
                </a:r>
              </a:p>
              <a:p>
                <a:pPr>
                  <a:spcBef>
                    <a:spcPts val="0"/>
                  </a:spcBef>
                  <a:spcAft>
                    <a:spcPts val="1200"/>
                  </a:spcAft>
                </a:pPr>
                <a:r>
                  <a:rPr lang="en-US" sz="2400" dirty="0">
                    <a:solidFill>
                      <a:schemeClr val="bg1">
                        <a:lumMod val="65000"/>
                      </a:schemeClr>
                    </a:solidFill>
                  </a:rPr>
                  <a:t>	How do we choose from two different models?</a:t>
                </a:r>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a:t>
                </a:r>
                <a:r>
                  <a:rPr lang="en-US" sz="2400" b="1" dirty="0" smtClean="0"/>
                  <a:t>well do </a:t>
                </a:r>
                <a:r>
                  <a:rPr lang="en-US" sz="2400" b="1" dirty="0"/>
                  <a:t>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3"/>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51</a:t>
            </a:fld>
            <a:endParaRPr lang="en-US"/>
          </a:p>
        </p:txBody>
      </p:sp>
      <p:sp>
        <p:nvSpPr>
          <p:cNvPr id="6" name="Content Placeholder 2"/>
          <p:cNvSpPr txBox="1">
            <a:spLocks/>
          </p:cNvSpPr>
          <p:nvPr/>
        </p:nvSpPr>
        <p:spPr>
          <a:xfrm>
            <a:off x="9144000" y="3812875"/>
            <a:ext cx="2380891" cy="200132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872"/>
              </a:spcBef>
              <a:spcAft>
                <a:spcPts val="1200"/>
              </a:spcAft>
            </a:pPr>
            <a:endParaRPr lang="en-US" sz="2400" dirty="0"/>
          </a:p>
        </p:txBody>
      </p:sp>
      <p:grpSp>
        <p:nvGrpSpPr>
          <p:cNvPr id="8" name="Group 7"/>
          <p:cNvGrpSpPr/>
          <p:nvPr/>
        </p:nvGrpSpPr>
        <p:grpSpPr>
          <a:xfrm>
            <a:off x="8195094" y="3812875"/>
            <a:ext cx="3647614" cy="2001329"/>
            <a:chOff x="8195094" y="3812875"/>
            <a:chExt cx="3647614" cy="2001329"/>
          </a:xfrm>
        </p:grpSpPr>
        <p:sp>
          <p:nvSpPr>
            <p:cNvPr id="5" name="Right Brace 4"/>
            <p:cNvSpPr/>
            <p:nvPr/>
          </p:nvSpPr>
          <p:spPr>
            <a:xfrm>
              <a:off x="8195094" y="3812875"/>
              <a:ext cx="638355" cy="2001329"/>
            </a:xfrm>
            <a:prstGeom prst="rightBrace">
              <a:avLst/>
            </a:prstGeom>
            <a:ln w="317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9003469" y="4490373"/>
              <a:ext cx="2839239" cy="646331"/>
            </a:xfrm>
            <a:prstGeom prst="rect">
              <a:avLst/>
            </a:prstGeom>
            <a:noFill/>
          </p:spPr>
          <p:txBody>
            <a:bodyPr wrap="none" rtlCol="0">
              <a:spAutoFit/>
            </a:bodyPr>
            <a:lstStyle/>
            <a:p>
              <a:r>
                <a:rPr lang="en-US" sz="3600" dirty="0" smtClean="0">
                  <a:solidFill>
                    <a:schemeClr val="tx1">
                      <a:lumMod val="75000"/>
                      <a:lumOff val="25000"/>
                    </a:schemeClr>
                  </a:solidFill>
                  <a:latin typeface="Karla" charset="0"/>
                  <a:ea typeface="Karla" charset="0"/>
                  <a:cs typeface="Karla" charset="0"/>
                </a:rPr>
                <a:t>Next  lecture</a:t>
              </a:r>
              <a:endParaRPr lang="en-US" sz="3600" dirty="0">
                <a:solidFill>
                  <a:schemeClr val="tx1">
                    <a:lumMod val="75000"/>
                    <a:lumOff val="25000"/>
                  </a:schemeClr>
                </a:solidFill>
                <a:latin typeface="Karla" charset="0"/>
                <a:ea typeface="Karla" charset="0"/>
                <a:cs typeface="Karla" charset="0"/>
              </a:endParaRPr>
            </a:p>
          </p:txBody>
        </p:sp>
      </p:grpSp>
    </p:spTree>
    <p:extLst>
      <p:ext uri="{BB962C8B-B14F-4D97-AF65-F5344CB8AC3E}">
        <p14:creationId xmlns:p14="http://schemas.microsoft.com/office/powerpoint/2010/main" val="126015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Afternoon Exercises</a:t>
            </a:r>
            <a:endParaRPr lang="en-US" dirty="0"/>
          </a:p>
        </p:txBody>
      </p:sp>
      <p:sp>
        <p:nvSpPr>
          <p:cNvPr id="3" name="Content Placeholder 2"/>
          <p:cNvSpPr>
            <a:spLocks noGrp="1"/>
          </p:cNvSpPr>
          <p:nvPr>
            <p:ph idx="1"/>
          </p:nvPr>
        </p:nvSpPr>
        <p:spPr>
          <a:xfrm>
            <a:off x="932496" y="2005893"/>
            <a:ext cx="10327008" cy="2111143"/>
          </a:xfrm>
        </p:spPr>
        <p:txBody>
          <a:bodyPr/>
          <a:lstStyle/>
          <a:p>
            <a:r>
              <a:rPr lang="en-US" b="1" dirty="0" smtClean="0">
                <a:solidFill>
                  <a:schemeClr val="accent1">
                    <a:lumMod val="75000"/>
                  </a:schemeClr>
                </a:solidFill>
              </a:rPr>
              <a:t>Quiz</a:t>
            </a:r>
            <a:r>
              <a:rPr lang="en-US" dirty="0" smtClean="0"/>
              <a:t> - to be completed in the next 10 min:</a:t>
            </a:r>
          </a:p>
          <a:p>
            <a:r>
              <a:rPr lang="en-US" dirty="0"/>
              <a:t>	</a:t>
            </a:r>
            <a:r>
              <a:rPr lang="en-US" dirty="0" smtClean="0">
                <a:solidFill>
                  <a:schemeClr val="tx1">
                    <a:lumMod val="95000"/>
                    <a:lumOff val="5000"/>
                  </a:schemeClr>
                </a:solidFill>
              </a:rPr>
              <a:t>Sway</a:t>
            </a:r>
            <a:r>
              <a:rPr lang="en-US" dirty="0" smtClean="0"/>
              <a:t>: Lecture </a:t>
            </a:r>
            <a:r>
              <a:rPr lang="en-US" dirty="0"/>
              <a:t>4: Introduction to Regression | part </a:t>
            </a:r>
            <a:r>
              <a:rPr lang="en-US" dirty="0" smtClean="0"/>
              <a:t>2</a:t>
            </a:r>
          </a:p>
          <a:p>
            <a:endParaRPr lang="en-US" dirty="0"/>
          </a:p>
          <a:p>
            <a:r>
              <a:rPr lang="en-US" b="1" dirty="0" smtClean="0">
                <a:solidFill>
                  <a:schemeClr val="accent1">
                    <a:lumMod val="75000"/>
                  </a:schemeClr>
                </a:solidFill>
              </a:rPr>
              <a:t>Programmatic </a:t>
            </a:r>
            <a:r>
              <a:rPr lang="mr-IN" dirty="0" smtClean="0"/>
              <a:t>–</a:t>
            </a:r>
            <a:r>
              <a:rPr lang="en-US" dirty="0" smtClean="0"/>
              <a:t> to be completed by next Lecture: </a:t>
            </a:r>
          </a:p>
          <a:p>
            <a:r>
              <a:rPr lang="en-US" dirty="0"/>
              <a:t>	</a:t>
            </a:r>
            <a:r>
              <a:rPr lang="en-US" dirty="0" smtClean="0">
                <a:solidFill>
                  <a:schemeClr val="tx1">
                    <a:lumMod val="95000"/>
                    <a:lumOff val="5000"/>
                  </a:schemeClr>
                </a:solidFill>
              </a:rPr>
              <a:t>Lessons</a:t>
            </a:r>
            <a:r>
              <a:rPr lang="en-US" dirty="0" smtClean="0"/>
              <a:t>: Lecture 4: </a:t>
            </a:r>
            <a:r>
              <a:rPr lang="en-US" dirty="0" err="1" smtClean="0"/>
              <a:t>kNN</a:t>
            </a:r>
            <a:r>
              <a:rPr lang="en-US" dirty="0" smtClean="0"/>
              <a:t> Regression </a:t>
            </a:r>
            <a:r>
              <a:rPr lang="mr-IN" dirty="0" smtClean="0"/>
              <a:t>–</a:t>
            </a:r>
            <a:r>
              <a:rPr lang="en-US" dirty="0" smtClean="0"/>
              <a:t> two (2) exercises</a:t>
            </a:r>
          </a:p>
          <a:p>
            <a:r>
              <a:rPr lang="en-US" dirty="0"/>
              <a:t>	</a:t>
            </a:r>
            <a:endParaRPr lang="en-US" dirty="0" smtClean="0"/>
          </a:p>
        </p:txBody>
      </p:sp>
      <p:sp>
        <p:nvSpPr>
          <p:cNvPr id="4" name="Slide Number Placeholder 3"/>
          <p:cNvSpPr>
            <a:spLocks noGrp="1"/>
          </p:cNvSpPr>
          <p:nvPr>
            <p:ph type="sldNum" sz="quarter" idx="12"/>
          </p:nvPr>
        </p:nvSpPr>
        <p:spPr/>
        <p:txBody>
          <a:bodyPr/>
          <a:lstStyle/>
          <a:p>
            <a:fld id="{81B7CCDB-6D39-0547-B7B3-C80E39D6513A}" type="slidenum">
              <a:rPr lang="en-US" smtClean="0"/>
              <a:t>52</a:t>
            </a:fld>
            <a:endParaRPr lang="en-US"/>
          </a:p>
        </p:txBody>
      </p:sp>
    </p:spTree>
    <p:extLst>
      <p:ext uri="{BB962C8B-B14F-4D97-AF65-F5344CB8AC3E}">
        <p14:creationId xmlns:p14="http://schemas.microsoft.com/office/powerpoint/2010/main" val="11041384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5</a:t>
            </a:fld>
            <a:endParaRPr lang="en-US"/>
          </a:p>
        </p:txBody>
      </p:sp>
      <p:sp>
        <p:nvSpPr>
          <p:cNvPr id="5" name="Content Placeholder 2">
            <a:extLst>
              <a:ext uri="{FF2B5EF4-FFF2-40B4-BE49-F238E27FC236}">
                <a16:creationId xmlns="" xmlns:a16="http://schemas.microsoft.com/office/drawing/2014/main"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smtClean="0">
              <a:solidFill>
                <a:schemeClr val="tx1">
                  <a:lumMod val="75000"/>
                  <a:lumOff val="25000"/>
                </a:schemeClr>
              </a:solidFill>
            </a:endParaRPr>
          </a:p>
        </p:txBody>
      </p:sp>
      <p:sp>
        <p:nvSpPr>
          <p:cNvPr id="6" name="Title 1">
            <a:extLst>
              <a:ext uri="{FF2B5EF4-FFF2-40B4-BE49-F238E27FC236}">
                <a16:creationId xmlns="" xmlns:a16="http://schemas.microsoft.com/office/drawing/2014/main" id="{33BD8E3E-02C2-A04A-ABCD-1382F18753BD}"/>
              </a:ext>
            </a:extLst>
          </p:cNvPr>
          <p:cNvSpPr txBox="1">
            <a:spLocks/>
          </p:cNvSpPr>
          <p:nvPr/>
        </p:nvSpPr>
        <p:spPr>
          <a:xfrm>
            <a:off x="2851121" y="580975"/>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smtClean="0">
                <a:solidFill>
                  <a:schemeClr val="bg2"/>
                </a:solidFill>
              </a:rPr>
              <a:t>ACADEMY HONESTY</a:t>
            </a:r>
            <a:endParaRPr lang="en-US" sz="4000" dirty="0">
              <a:solidFill>
                <a:schemeClr val="bg2"/>
              </a:solidFill>
            </a:endParaRPr>
          </a:p>
        </p:txBody>
      </p:sp>
      <p:sp>
        <p:nvSpPr>
          <p:cNvPr id="3" name="Rectangle 2"/>
          <p:cNvSpPr/>
          <p:nvPr/>
        </p:nvSpPr>
        <p:spPr>
          <a:xfrm>
            <a:off x="783571" y="1650380"/>
            <a:ext cx="10896596" cy="4570482"/>
          </a:xfrm>
          <a:prstGeom prst="rect">
            <a:avLst/>
          </a:prstGeom>
        </p:spPr>
        <p:txBody>
          <a:bodyPr wrap="square">
            <a:spAutoFit/>
          </a:bodyPr>
          <a:lstStyle/>
          <a:p>
            <a:pPr>
              <a:spcAft>
                <a:spcPts val="1200"/>
              </a:spcAft>
            </a:pPr>
            <a:r>
              <a:rPr lang="en-US" sz="2800" b="1" dirty="0" smtClean="0">
                <a:solidFill>
                  <a:schemeClr val="accent3">
                    <a:lumMod val="50000"/>
                  </a:schemeClr>
                </a:solidFill>
                <a:latin typeface="Karla" charset="0"/>
                <a:ea typeface="Karla" charset="0"/>
                <a:cs typeface="Karla" charset="0"/>
              </a:rPr>
              <a:t>ACCEPTABLE:</a:t>
            </a:r>
            <a:endParaRPr lang="en-US" sz="2800" b="1" dirty="0">
              <a:solidFill>
                <a:schemeClr val="accent3">
                  <a:lumMod val="50000"/>
                </a:schemeClr>
              </a:solidFill>
              <a:latin typeface="Karla" charset="0"/>
              <a:ea typeface="Karla" charset="0"/>
              <a:cs typeface="Karla" charset="0"/>
            </a:endParaRPr>
          </a:p>
          <a:p>
            <a:pPr>
              <a:spcBef>
                <a:spcPts val="600"/>
              </a:spcBef>
            </a:pPr>
            <a:r>
              <a:rPr lang="en-US" sz="2800" dirty="0">
                <a:solidFill>
                  <a:schemeClr val="tx1">
                    <a:lumMod val="75000"/>
                    <a:lumOff val="25000"/>
                  </a:schemeClr>
                </a:solidFill>
                <a:latin typeface="Karla" charset="0"/>
                <a:ea typeface="Karla" charset="0"/>
                <a:cs typeface="Karla" charset="0"/>
              </a:rPr>
              <a:t>➔ Discussing materials and engaging in OH.</a:t>
            </a:r>
          </a:p>
          <a:p>
            <a:pPr>
              <a:spcBef>
                <a:spcPts val="600"/>
              </a:spcBef>
            </a:pPr>
            <a:r>
              <a:rPr lang="en-US" sz="2800" dirty="0">
                <a:solidFill>
                  <a:schemeClr val="tx1">
                    <a:lumMod val="75000"/>
                    <a:lumOff val="25000"/>
                  </a:schemeClr>
                </a:solidFill>
                <a:latin typeface="Karla" charset="0"/>
                <a:ea typeface="Karla" charset="0"/>
                <a:cs typeface="Karla" charset="0"/>
              </a:rPr>
              <a:t>➔ Helping debug.</a:t>
            </a:r>
          </a:p>
          <a:p>
            <a:pPr>
              <a:spcBef>
                <a:spcPts val="600"/>
              </a:spcBef>
            </a:pPr>
            <a:r>
              <a:rPr lang="en-US" sz="2800" dirty="0">
                <a:solidFill>
                  <a:schemeClr val="tx1">
                    <a:lumMod val="75000"/>
                    <a:lumOff val="25000"/>
                  </a:schemeClr>
                </a:solidFill>
                <a:latin typeface="Karla" charset="0"/>
                <a:ea typeface="Karla" charset="0"/>
                <a:cs typeface="Karla" charset="0"/>
              </a:rPr>
              <a:t>➔ Using a few lines of code found online or other forum as long as you cite </a:t>
            </a:r>
            <a:r>
              <a:rPr lang="en-US" sz="2800" dirty="0" smtClean="0">
                <a:solidFill>
                  <a:schemeClr val="tx1">
                    <a:lumMod val="75000"/>
                    <a:lumOff val="25000"/>
                  </a:schemeClr>
                </a:solidFill>
                <a:latin typeface="Karla" charset="0"/>
                <a:ea typeface="Karla" charset="0"/>
                <a:cs typeface="Karla" charset="0"/>
              </a:rPr>
              <a:t>the origin </a:t>
            </a:r>
            <a:r>
              <a:rPr lang="en-US" sz="2800" dirty="0">
                <a:solidFill>
                  <a:schemeClr val="tx1">
                    <a:lumMod val="75000"/>
                    <a:lumOff val="25000"/>
                  </a:schemeClr>
                </a:solidFill>
                <a:latin typeface="Karla" charset="0"/>
                <a:ea typeface="Karla" charset="0"/>
                <a:cs typeface="Karla" charset="0"/>
              </a:rPr>
              <a:t>and attribute authorship of code.</a:t>
            </a:r>
          </a:p>
          <a:p>
            <a:pPr>
              <a:spcBef>
                <a:spcPts val="600"/>
              </a:spcBef>
            </a:pPr>
            <a:r>
              <a:rPr lang="en-US" sz="2800" dirty="0">
                <a:solidFill>
                  <a:schemeClr val="tx1">
                    <a:lumMod val="75000"/>
                    <a:lumOff val="25000"/>
                  </a:schemeClr>
                </a:solidFill>
                <a:latin typeface="Karla" charset="0"/>
                <a:ea typeface="Karla" charset="0"/>
                <a:cs typeface="Karla" charset="0"/>
              </a:rPr>
              <a:t>➔ Searching online to expand your knowledge and </a:t>
            </a:r>
            <a:r>
              <a:rPr lang="en-US" sz="2800" dirty="0" smtClean="0">
                <a:solidFill>
                  <a:schemeClr val="tx1">
                    <a:lumMod val="75000"/>
                    <a:lumOff val="25000"/>
                  </a:schemeClr>
                </a:solidFill>
                <a:latin typeface="Karla" charset="0"/>
                <a:ea typeface="Karla" charset="0"/>
                <a:cs typeface="Karla" charset="0"/>
              </a:rPr>
              <a:t>for debugging</a:t>
            </a:r>
            <a:r>
              <a:rPr lang="en-US" sz="2800" dirty="0">
                <a:solidFill>
                  <a:schemeClr val="tx1">
                    <a:lumMod val="75000"/>
                    <a:lumOff val="25000"/>
                  </a:schemeClr>
                </a:solidFill>
                <a:latin typeface="Karla" charset="0"/>
                <a:ea typeface="Karla" charset="0"/>
                <a:cs typeface="Karla" charset="0"/>
              </a:rPr>
              <a:t>, but not </a:t>
            </a:r>
            <a:r>
              <a:rPr lang="en-US" sz="2800" dirty="0" smtClean="0">
                <a:solidFill>
                  <a:schemeClr val="tx1">
                    <a:lumMod val="75000"/>
                    <a:lumOff val="25000"/>
                  </a:schemeClr>
                </a:solidFill>
                <a:latin typeface="Karla" charset="0"/>
                <a:ea typeface="Karla" charset="0"/>
                <a:cs typeface="Karla" charset="0"/>
              </a:rPr>
              <a:t>for outright </a:t>
            </a:r>
            <a:r>
              <a:rPr lang="en-US" sz="2800" dirty="0">
                <a:solidFill>
                  <a:schemeClr val="tx1">
                    <a:lumMod val="75000"/>
                    <a:lumOff val="25000"/>
                  </a:schemeClr>
                </a:solidFill>
                <a:latin typeface="Karla" charset="0"/>
                <a:ea typeface="Karla" charset="0"/>
                <a:cs typeface="Karla" charset="0"/>
              </a:rPr>
              <a:t>solutions to HWs or final project.</a:t>
            </a:r>
          </a:p>
          <a:p>
            <a:pPr>
              <a:spcBef>
                <a:spcPts val="600"/>
              </a:spcBef>
            </a:pPr>
            <a:r>
              <a:rPr lang="en-US" sz="2800" dirty="0">
                <a:solidFill>
                  <a:schemeClr val="tx1">
                    <a:lumMod val="75000"/>
                    <a:lumOff val="25000"/>
                  </a:schemeClr>
                </a:solidFill>
                <a:latin typeface="Karla" charset="0"/>
                <a:ea typeface="Karla" charset="0"/>
                <a:cs typeface="Karla" charset="0"/>
              </a:rPr>
              <a:t>➔ Using a tutor, provided the tutor does not do your work for you.</a:t>
            </a:r>
          </a:p>
          <a:p>
            <a:pPr>
              <a:spcBef>
                <a:spcPts val="600"/>
              </a:spcBef>
            </a:pPr>
            <a:endParaRPr lang="en-US" sz="2700" dirty="0">
              <a:solidFill>
                <a:schemeClr val="tx1">
                  <a:lumMod val="75000"/>
                  <a:lumOff val="25000"/>
                </a:schemeClr>
              </a:solidFill>
              <a:effectLst/>
              <a:latin typeface="Karla" charset="0"/>
              <a:ea typeface="Karla" charset="0"/>
              <a:cs typeface="Karla" charset="0"/>
            </a:endParaRPr>
          </a:p>
        </p:txBody>
      </p:sp>
    </p:spTree>
    <p:extLst>
      <p:ext uri="{BB962C8B-B14F-4D97-AF65-F5344CB8AC3E}">
        <p14:creationId xmlns:p14="http://schemas.microsoft.com/office/powerpoint/2010/main" val="7311430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6</a:t>
            </a:fld>
            <a:endParaRPr lang="en-US"/>
          </a:p>
        </p:txBody>
      </p:sp>
      <p:sp>
        <p:nvSpPr>
          <p:cNvPr id="5" name="Content Placeholder 2">
            <a:extLst>
              <a:ext uri="{FF2B5EF4-FFF2-40B4-BE49-F238E27FC236}">
                <a16:creationId xmlns="" xmlns:a16="http://schemas.microsoft.com/office/drawing/2014/main"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smtClean="0">
              <a:solidFill>
                <a:schemeClr val="tx1">
                  <a:lumMod val="75000"/>
                  <a:lumOff val="25000"/>
                </a:schemeClr>
              </a:solidFill>
            </a:endParaRPr>
          </a:p>
        </p:txBody>
      </p:sp>
      <p:sp>
        <p:nvSpPr>
          <p:cNvPr id="6" name="Title 1">
            <a:extLst>
              <a:ext uri="{FF2B5EF4-FFF2-40B4-BE49-F238E27FC236}">
                <a16:creationId xmlns="" xmlns:a16="http://schemas.microsoft.com/office/drawing/2014/main" id="{33BD8E3E-02C2-A04A-ABCD-1382F18753BD}"/>
              </a:ext>
            </a:extLst>
          </p:cNvPr>
          <p:cNvSpPr txBox="1">
            <a:spLocks/>
          </p:cNvSpPr>
          <p:nvPr/>
        </p:nvSpPr>
        <p:spPr>
          <a:xfrm>
            <a:off x="2851121" y="580975"/>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smtClean="0">
                <a:solidFill>
                  <a:schemeClr val="bg2"/>
                </a:solidFill>
              </a:rPr>
              <a:t>ACADEMY HONESTY</a:t>
            </a:r>
            <a:endParaRPr lang="en-US" sz="4000" dirty="0">
              <a:solidFill>
                <a:schemeClr val="bg2"/>
              </a:solidFill>
            </a:endParaRPr>
          </a:p>
        </p:txBody>
      </p:sp>
      <p:sp>
        <p:nvSpPr>
          <p:cNvPr id="3" name="Rectangle 2"/>
          <p:cNvSpPr/>
          <p:nvPr/>
        </p:nvSpPr>
        <p:spPr>
          <a:xfrm>
            <a:off x="783571" y="1650380"/>
            <a:ext cx="10896596" cy="4001095"/>
          </a:xfrm>
          <a:prstGeom prst="rect">
            <a:avLst/>
          </a:prstGeom>
        </p:spPr>
        <p:txBody>
          <a:bodyPr wrap="square">
            <a:spAutoFit/>
          </a:bodyPr>
          <a:lstStyle/>
          <a:p>
            <a:pPr>
              <a:spcAft>
                <a:spcPts val="1200"/>
              </a:spcAft>
            </a:pPr>
            <a:r>
              <a:rPr lang="en-US" sz="2800" b="1" dirty="0" smtClean="0">
                <a:solidFill>
                  <a:srgbClr val="C00000"/>
                </a:solidFill>
                <a:latin typeface="Karla" charset="0"/>
                <a:ea typeface="Karla" charset="0"/>
                <a:cs typeface="Karla" charset="0"/>
              </a:rPr>
              <a:t>NOT ACCEPTABLE:</a:t>
            </a:r>
            <a:endParaRPr lang="en-US" sz="2800" b="1" dirty="0">
              <a:solidFill>
                <a:srgbClr val="C00000"/>
              </a:solidFill>
              <a:latin typeface="Karla" charset="0"/>
              <a:ea typeface="Karla" charset="0"/>
              <a:cs typeface="Karla" charset="0"/>
            </a:endParaRPr>
          </a:p>
          <a:p>
            <a:pPr>
              <a:spcBef>
                <a:spcPts val="600"/>
              </a:spcBef>
            </a:pPr>
            <a:r>
              <a:rPr lang="en-US" sz="2800" dirty="0">
                <a:solidFill>
                  <a:schemeClr val="tx1">
                    <a:lumMod val="75000"/>
                    <a:lumOff val="25000"/>
                  </a:schemeClr>
                </a:solidFill>
              </a:rPr>
              <a:t>➔ </a:t>
            </a:r>
            <a:r>
              <a:rPr lang="en-US" sz="2800" dirty="0" smtClean="0">
                <a:solidFill>
                  <a:schemeClr val="tx1">
                    <a:lumMod val="75000"/>
                    <a:lumOff val="25000"/>
                  </a:schemeClr>
                </a:solidFill>
              </a:rPr>
              <a:t>Submitting </a:t>
            </a:r>
            <a:r>
              <a:rPr lang="en-US" sz="2800" dirty="0">
                <a:solidFill>
                  <a:schemeClr val="tx1">
                    <a:lumMod val="75000"/>
                    <a:lumOff val="25000"/>
                  </a:schemeClr>
                </a:solidFill>
              </a:rPr>
              <a:t>the same or similar work to CS109 that you have submitted </a:t>
            </a:r>
            <a:r>
              <a:rPr lang="en-US" sz="2800" dirty="0" smtClean="0">
                <a:solidFill>
                  <a:schemeClr val="tx1">
                    <a:lumMod val="75000"/>
                    <a:lumOff val="25000"/>
                  </a:schemeClr>
                </a:solidFill>
              </a:rPr>
              <a:t>previously to </a:t>
            </a:r>
            <a:r>
              <a:rPr lang="en-US" sz="2800" dirty="0">
                <a:solidFill>
                  <a:schemeClr val="tx1">
                    <a:lumMod val="75000"/>
                    <a:lumOff val="25000"/>
                  </a:schemeClr>
                </a:solidFill>
              </a:rPr>
              <a:t>this or another course (or will submit to another course).</a:t>
            </a:r>
          </a:p>
          <a:p>
            <a:pPr>
              <a:spcBef>
                <a:spcPts val="600"/>
              </a:spcBef>
            </a:pPr>
            <a:r>
              <a:rPr lang="en-US" sz="2800" dirty="0">
                <a:solidFill>
                  <a:schemeClr val="tx1">
                    <a:lumMod val="75000"/>
                    <a:lumOff val="25000"/>
                  </a:schemeClr>
                </a:solidFill>
              </a:rPr>
              <a:t>➔ Submitting work to CS109 that you intend to use outside of the course (e.g</a:t>
            </a:r>
            <a:r>
              <a:rPr lang="en-US" sz="2800" dirty="0" smtClean="0">
                <a:solidFill>
                  <a:schemeClr val="tx1">
                    <a:lumMod val="75000"/>
                    <a:lumOff val="25000"/>
                  </a:schemeClr>
                </a:solidFill>
              </a:rPr>
              <a:t>., for </a:t>
            </a:r>
            <a:r>
              <a:rPr lang="en-US" sz="2800" dirty="0">
                <a:solidFill>
                  <a:schemeClr val="tx1">
                    <a:lumMod val="75000"/>
                    <a:lumOff val="25000"/>
                  </a:schemeClr>
                </a:solidFill>
              </a:rPr>
              <a:t>a job) without prior approval from the CS109 Heads.</a:t>
            </a:r>
          </a:p>
          <a:p>
            <a:pPr>
              <a:spcBef>
                <a:spcPts val="600"/>
              </a:spcBef>
            </a:pPr>
            <a:r>
              <a:rPr lang="en-US" sz="2800" dirty="0">
                <a:solidFill>
                  <a:schemeClr val="tx1">
                    <a:lumMod val="75000"/>
                    <a:lumOff val="25000"/>
                  </a:schemeClr>
                </a:solidFill>
              </a:rPr>
              <a:t>➔ Accessing a solution to some problem prior to submitting your own.</a:t>
            </a:r>
          </a:p>
          <a:p>
            <a:pPr>
              <a:spcBef>
                <a:spcPts val="600"/>
              </a:spcBef>
            </a:pPr>
            <a:r>
              <a:rPr lang="en-US" sz="2800" dirty="0">
                <a:solidFill>
                  <a:schemeClr val="tx1">
                    <a:lumMod val="75000"/>
                    <a:lumOff val="25000"/>
                  </a:schemeClr>
                </a:solidFill>
              </a:rPr>
              <a:t>➔ Failing to cite the origins of code or techniques that you discover outside of </a:t>
            </a:r>
            <a:r>
              <a:rPr lang="en-US" sz="2800" dirty="0" smtClean="0">
                <a:solidFill>
                  <a:schemeClr val="tx1">
                    <a:lumMod val="75000"/>
                    <a:lumOff val="25000"/>
                  </a:schemeClr>
                </a:solidFill>
              </a:rPr>
              <a:t>the course’s </a:t>
            </a:r>
            <a:r>
              <a:rPr lang="en-US" sz="2800" dirty="0">
                <a:solidFill>
                  <a:schemeClr val="tx1">
                    <a:lumMod val="75000"/>
                    <a:lumOff val="25000"/>
                  </a:schemeClr>
                </a:solidFill>
              </a:rPr>
              <a:t>own lessons and integrate into your own work</a:t>
            </a:r>
            <a:r>
              <a:rPr lang="en-US" sz="2800" dirty="0" smtClean="0">
                <a:solidFill>
                  <a:schemeClr val="tx1">
                    <a:lumMod val="75000"/>
                    <a:lumOff val="25000"/>
                  </a:schemeClr>
                </a:solidFill>
              </a:rPr>
              <a:t>.</a:t>
            </a:r>
            <a:endParaRPr lang="en-US" sz="2800" dirty="0">
              <a:solidFill>
                <a:schemeClr val="tx1">
                  <a:lumMod val="75000"/>
                  <a:lumOff val="25000"/>
                </a:schemeClr>
              </a:solidFill>
            </a:endParaRPr>
          </a:p>
        </p:txBody>
      </p:sp>
    </p:spTree>
    <p:extLst>
      <p:ext uri="{BB962C8B-B14F-4D97-AF65-F5344CB8AC3E}">
        <p14:creationId xmlns:p14="http://schemas.microsoft.com/office/powerpoint/2010/main" val="3582810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7</a:t>
            </a:fld>
            <a:endParaRPr lang="en-US"/>
          </a:p>
        </p:txBody>
      </p:sp>
      <p:sp>
        <p:nvSpPr>
          <p:cNvPr id="5" name="Content Placeholder 2">
            <a:extLst>
              <a:ext uri="{FF2B5EF4-FFF2-40B4-BE49-F238E27FC236}">
                <a16:creationId xmlns="" xmlns:a16="http://schemas.microsoft.com/office/drawing/2014/main"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smtClean="0">
              <a:solidFill>
                <a:schemeClr val="tx1">
                  <a:lumMod val="75000"/>
                  <a:lumOff val="25000"/>
                </a:schemeClr>
              </a:solidFill>
            </a:endParaRPr>
          </a:p>
        </p:txBody>
      </p:sp>
      <p:sp>
        <p:nvSpPr>
          <p:cNvPr id="6" name="Title 1">
            <a:extLst>
              <a:ext uri="{FF2B5EF4-FFF2-40B4-BE49-F238E27FC236}">
                <a16:creationId xmlns="" xmlns:a16="http://schemas.microsoft.com/office/drawing/2014/main" id="{33BD8E3E-02C2-A04A-ABCD-1382F18753BD}"/>
              </a:ext>
            </a:extLst>
          </p:cNvPr>
          <p:cNvSpPr txBox="1">
            <a:spLocks/>
          </p:cNvSpPr>
          <p:nvPr/>
        </p:nvSpPr>
        <p:spPr>
          <a:xfrm>
            <a:off x="2851121" y="580975"/>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smtClean="0">
                <a:solidFill>
                  <a:schemeClr val="bg2"/>
                </a:solidFill>
              </a:rPr>
              <a:t>ACADEMY HONESTY</a:t>
            </a:r>
            <a:endParaRPr lang="en-US" sz="4000" dirty="0">
              <a:solidFill>
                <a:schemeClr val="bg2"/>
              </a:solidFill>
            </a:endParaRPr>
          </a:p>
        </p:txBody>
      </p:sp>
      <p:sp>
        <p:nvSpPr>
          <p:cNvPr id="3" name="Rectangle 2"/>
          <p:cNvSpPr/>
          <p:nvPr/>
        </p:nvSpPr>
        <p:spPr>
          <a:xfrm>
            <a:off x="783571" y="1650380"/>
            <a:ext cx="10896596" cy="4124206"/>
          </a:xfrm>
          <a:prstGeom prst="rect">
            <a:avLst/>
          </a:prstGeom>
        </p:spPr>
        <p:txBody>
          <a:bodyPr wrap="square">
            <a:spAutoFit/>
          </a:bodyPr>
          <a:lstStyle/>
          <a:p>
            <a:pPr>
              <a:spcAft>
                <a:spcPts val="1200"/>
              </a:spcAft>
            </a:pPr>
            <a:r>
              <a:rPr lang="en-US" sz="2800" b="1" dirty="0" smtClean="0">
                <a:solidFill>
                  <a:srgbClr val="C00000"/>
                </a:solidFill>
                <a:latin typeface="Karla" charset="0"/>
                <a:ea typeface="Karla" charset="0"/>
                <a:cs typeface="Karla" charset="0"/>
              </a:rPr>
              <a:t>NOT ACCEPTABLE:</a:t>
            </a:r>
            <a:endParaRPr lang="en-US" sz="2800" b="1" dirty="0">
              <a:solidFill>
                <a:srgbClr val="C00000"/>
              </a:solidFill>
              <a:latin typeface="Karla" charset="0"/>
              <a:ea typeface="Karla" charset="0"/>
              <a:cs typeface="Karla" charset="0"/>
            </a:endParaRPr>
          </a:p>
          <a:p>
            <a:r>
              <a:rPr lang="en-US" sz="2800" dirty="0">
                <a:solidFill>
                  <a:schemeClr val="tx1">
                    <a:lumMod val="75000"/>
                    <a:lumOff val="25000"/>
                  </a:schemeClr>
                </a:solidFill>
              </a:rPr>
              <a:t>➔ Paying or offering to pay an individual for work that you may submit as your own.</a:t>
            </a:r>
          </a:p>
          <a:p>
            <a:r>
              <a:rPr lang="en-US" sz="2800" dirty="0">
                <a:solidFill>
                  <a:schemeClr val="tx1">
                    <a:lumMod val="75000"/>
                    <a:lumOff val="25000"/>
                  </a:schemeClr>
                </a:solidFill>
              </a:rPr>
              <a:t>➔ Providing or making available solutions to problem sets to individuals </a:t>
            </a:r>
            <a:r>
              <a:rPr lang="en-US" sz="2800" dirty="0" smtClean="0">
                <a:solidFill>
                  <a:schemeClr val="tx1">
                    <a:lumMod val="75000"/>
                    <a:lumOff val="25000"/>
                  </a:schemeClr>
                </a:solidFill>
              </a:rPr>
              <a:t>who might </a:t>
            </a:r>
            <a:r>
              <a:rPr lang="en-US" sz="2800" dirty="0">
                <a:solidFill>
                  <a:schemeClr val="tx1">
                    <a:lumMod val="75000"/>
                    <a:lumOff val="25000"/>
                  </a:schemeClr>
                </a:solidFill>
              </a:rPr>
              <a:t>take this course in the future.</a:t>
            </a:r>
          </a:p>
          <a:p>
            <a:r>
              <a:rPr lang="en-US" sz="2800" dirty="0">
                <a:solidFill>
                  <a:schemeClr val="tx1">
                    <a:lumMod val="75000"/>
                    <a:lumOff val="25000"/>
                  </a:schemeClr>
                </a:solidFill>
              </a:rPr>
              <a:t>➔ Searching for or soliciting outright solutions to problem sets online or</a:t>
            </a:r>
          </a:p>
          <a:p>
            <a:r>
              <a:rPr lang="en-US" sz="2800" dirty="0">
                <a:solidFill>
                  <a:schemeClr val="tx1">
                    <a:lumMod val="75000"/>
                    <a:lumOff val="25000"/>
                  </a:schemeClr>
                </a:solidFill>
              </a:rPr>
              <a:t>elsewhere.</a:t>
            </a:r>
          </a:p>
          <a:p>
            <a:r>
              <a:rPr lang="en-US" sz="2800" dirty="0">
                <a:solidFill>
                  <a:schemeClr val="tx1">
                    <a:lumMod val="75000"/>
                    <a:lumOff val="25000"/>
                  </a:schemeClr>
                </a:solidFill>
              </a:rPr>
              <a:t>➔ Splitting a problem set’s workload with another individual </a:t>
            </a:r>
            <a:r>
              <a:rPr lang="en-US" sz="2800" dirty="0" smtClean="0">
                <a:solidFill>
                  <a:schemeClr val="tx1">
                    <a:lumMod val="75000"/>
                    <a:lumOff val="25000"/>
                  </a:schemeClr>
                </a:solidFill>
              </a:rPr>
              <a:t>and combining your </a:t>
            </a:r>
            <a:r>
              <a:rPr lang="en-US" sz="2800" dirty="0">
                <a:solidFill>
                  <a:schemeClr val="tx1">
                    <a:lumMod val="75000"/>
                    <a:lumOff val="25000"/>
                  </a:schemeClr>
                </a:solidFill>
              </a:rPr>
              <a:t>work.</a:t>
            </a:r>
          </a:p>
        </p:txBody>
      </p:sp>
    </p:spTree>
    <p:extLst>
      <p:ext uri="{BB962C8B-B14F-4D97-AF65-F5344CB8AC3E}">
        <p14:creationId xmlns:p14="http://schemas.microsoft.com/office/powerpoint/2010/main" val="20560485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a:xfrm>
            <a:off x="801143" y="1202903"/>
            <a:ext cx="10860146" cy="721693"/>
          </a:xfrm>
        </p:spPr>
        <p:txBody>
          <a:bodyPr/>
          <a:lstStyle/>
          <a:p>
            <a:r>
              <a:rPr lang="en-US" dirty="0" smtClean="0"/>
              <a:t>Roadmap:</a:t>
            </a:r>
            <a:endParaRPr lang="en-US" dirty="0"/>
          </a:p>
        </p:txBody>
      </p:sp>
      <p:sp>
        <p:nvSpPr>
          <p:cNvPr id="4" name="Slide Number Placeholder 3"/>
          <p:cNvSpPr>
            <a:spLocks noGrp="1"/>
          </p:cNvSpPr>
          <p:nvPr>
            <p:ph type="sldNum" sz="quarter" idx="12"/>
          </p:nvPr>
        </p:nvSpPr>
        <p:spPr/>
        <p:txBody>
          <a:bodyPr/>
          <a:lstStyle/>
          <a:p>
            <a:fld id="{AD29F1E6-0A42-6342-8A19-FA364A33AB30}" type="slidenum">
              <a:rPr lang="en-US" smtClean="0"/>
              <a:t>8</a:t>
            </a:fld>
            <a:endParaRPr lang="en-US"/>
          </a:p>
        </p:txBody>
      </p:sp>
      <p:sp>
        <p:nvSpPr>
          <p:cNvPr id="8" name="Content Placeholder 2">
            <a:extLst>
              <a:ext uri="{FF2B5EF4-FFF2-40B4-BE49-F238E27FC236}">
                <a16:creationId xmlns="" xmlns:a16="http://schemas.microsoft.com/office/drawing/2014/main" id="{2A0E32F4-37E1-914A-92B3-F973FAC8BB3F}"/>
              </a:ext>
            </a:extLst>
          </p:cNvPr>
          <p:cNvSpPr txBox="1">
            <a:spLocks/>
          </p:cNvSpPr>
          <p:nvPr/>
        </p:nvSpPr>
        <p:spPr>
          <a:xfrm>
            <a:off x="3894890" y="1896947"/>
            <a:ext cx="8538516" cy="3293082"/>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000"/>
              </a:spcBef>
            </a:pPr>
            <a:r>
              <a:rPr lang="en-US" dirty="0"/>
              <a:t>What is Data Science?</a:t>
            </a:r>
            <a:endParaRPr lang="en-US" b="1" dirty="0">
              <a:solidFill>
                <a:schemeClr val="accent1">
                  <a:lumMod val="75000"/>
                </a:schemeClr>
              </a:solidFill>
            </a:endParaRPr>
          </a:p>
          <a:p>
            <a:pPr>
              <a:spcBef>
                <a:spcPts val="1000"/>
              </a:spcBef>
            </a:pPr>
            <a:r>
              <a:rPr lang="en-US" dirty="0" smtClean="0"/>
              <a:t>Data</a:t>
            </a:r>
            <a:r>
              <a:rPr lang="en-US" dirty="0"/>
              <a:t>: types, formats, issues, </a:t>
            </a:r>
            <a:r>
              <a:rPr lang="en-US" dirty="0" err="1" smtClean="0"/>
              <a:t>etc</a:t>
            </a:r>
            <a:r>
              <a:rPr lang="en-US" dirty="0" smtClean="0"/>
              <a:t>, and briefly visualization</a:t>
            </a:r>
            <a:endParaRPr lang="en-US" dirty="0"/>
          </a:p>
          <a:p>
            <a:pPr>
              <a:spcBef>
                <a:spcPts val="1800"/>
              </a:spcBef>
            </a:pPr>
            <a:r>
              <a:rPr lang="en-US" dirty="0" smtClean="0"/>
              <a:t>How </a:t>
            </a:r>
            <a:r>
              <a:rPr lang="en-US" dirty="0"/>
              <a:t>to quickly prepare data and scrape the </a:t>
            </a:r>
            <a:r>
              <a:rPr lang="en-US" dirty="0" smtClean="0"/>
              <a:t>web</a:t>
            </a:r>
          </a:p>
          <a:p>
            <a:pPr>
              <a:spcBef>
                <a:spcPts val="1600"/>
              </a:spcBef>
            </a:pPr>
            <a:endParaRPr lang="en-US" dirty="0"/>
          </a:p>
          <a:p>
            <a:pPr>
              <a:spcBef>
                <a:spcPts val="400"/>
              </a:spcBef>
            </a:pPr>
            <a:r>
              <a:rPr lang="en-US" b="1" dirty="0" smtClean="0"/>
              <a:t>How </a:t>
            </a:r>
            <a:r>
              <a:rPr lang="en-US" b="1" dirty="0"/>
              <a:t>to model </a:t>
            </a:r>
            <a:r>
              <a:rPr lang="en-US" b="1" dirty="0" smtClean="0"/>
              <a:t>data and evaluate model fitness. </a:t>
            </a:r>
          </a:p>
          <a:p>
            <a:pPr>
              <a:spcBef>
                <a:spcPts val="1000"/>
              </a:spcBef>
            </a:pPr>
            <a:r>
              <a:rPr lang="en-US" dirty="0" smtClean="0"/>
              <a:t>Linear regression, confidence intervals, model selection cross validation, regularization</a:t>
            </a:r>
          </a:p>
          <a:p>
            <a:pPr>
              <a:spcBef>
                <a:spcPts val="1000"/>
              </a:spcBef>
            </a:pPr>
            <a:endParaRPr lang="en-US" dirty="0"/>
          </a:p>
        </p:txBody>
      </p:sp>
      <p:sp>
        <p:nvSpPr>
          <p:cNvPr id="9" name="Content Placeholder 2">
            <a:extLst>
              <a:ext uri="{FF2B5EF4-FFF2-40B4-BE49-F238E27FC236}">
                <a16:creationId xmlns="" xmlns:a16="http://schemas.microsoft.com/office/drawing/2014/main" id="{88F38BC1-D7EE-E24C-8928-951FA4CB9C98}"/>
              </a:ext>
            </a:extLst>
          </p:cNvPr>
          <p:cNvSpPr txBox="1">
            <a:spLocks/>
          </p:cNvSpPr>
          <p:nvPr/>
        </p:nvSpPr>
        <p:spPr>
          <a:xfrm>
            <a:off x="-217710" y="1835698"/>
            <a:ext cx="3701143" cy="389925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1000"/>
              </a:spcBef>
            </a:pPr>
            <a:r>
              <a:rPr lang="en-US" dirty="0">
                <a:solidFill>
                  <a:schemeClr val="accent1">
                    <a:lumMod val="75000"/>
                  </a:schemeClr>
                </a:solidFill>
              </a:rPr>
              <a:t>Lecture 1</a:t>
            </a:r>
          </a:p>
          <a:p>
            <a:pPr algn="r">
              <a:spcBef>
                <a:spcPts val="1000"/>
              </a:spcBef>
            </a:pPr>
            <a:r>
              <a:rPr lang="en-US" dirty="0" smtClean="0">
                <a:solidFill>
                  <a:schemeClr val="accent1">
                    <a:lumMod val="75000"/>
                  </a:schemeClr>
                </a:solidFill>
              </a:rPr>
              <a:t>Lecture 2</a:t>
            </a:r>
            <a:endParaRPr lang="en-US" dirty="0">
              <a:solidFill>
                <a:schemeClr val="accent1">
                  <a:lumMod val="75000"/>
                </a:schemeClr>
              </a:solidFill>
            </a:endParaRPr>
          </a:p>
          <a:p>
            <a:pPr algn="r">
              <a:spcBef>
                <a:spcPts val="1000"/>
              </a:spcBef>
            </a:pPr>
            <a:endParaRPr lang="en-US" dirty="0" smtClean="0">
              <a:solidFill>
                <a:schemeClr val="accent1">
                  <a:lumMod val="75000"/>
                </a:schemeClr>
              </a:solidFill>
            </a:endParaRPr>
          </a:p>
          <a:p>
            <a:pPr algn="r">
              <a:spcBef>
                <a:spcPts val="1000"/>
              </a:spcBef>
            </a:pPr>
            <a:r>
              <a:rPr lang="en-US" dirty="0" smtClean="0">
                <a:solidFill>
                  <a:schemeClr val="accent1">
                    <a:lumMod val="75000"/>
                  </a:schemeClr>
                </a:solidFill>
              </a:rPr>
              <a:t>Lecture 3 and Lab2</a:t>
            </a:r>
            <a:endParaRPr lang="en-US" dirty="0">
              <a:solidFill>
                <a:schemeClr val="accent1">
                  <a:lumMod val="75000"/>
                </a:schemeClr>
              </a:solidFill>
            </a:endParaRPr>
          </a:p>
          <a:p>
            <a:pPr algn="r">
              <a:spcBef>
                <a:spcPts val="1000"/>
              </a:spcBef>
            </a:pPr>
            <a:endParaRPr lang="en-US" dirty="0" smtClean="0">
              <a:solidFill>
                <a:schemeClr val="accent1">
                  <a:lumMod val="75000"/>
                </a:schemeClr>
              </a:solidFill>
            </a:endParaRPr>
          </a:p>
          <a:p>
            <a:pPr algn="r">
              <a:spcBef>
                <a:spcPts val="1000"/>
              </a:spcBef>
            </a:pPr>
            <a:r>
              <a:rPr lang="en-US" b="1" dirty="0">
                <a:solidFill>
                  <a:schemeClr val="accent1">
                    <a:lumMod val="75000"/>
                  </a:schemeClr>
                </a:solidFill>
              </a:rPr>
              <a:t>This </a:t>
            </a:r>
            <a:r>
              <a:rPr lang="en-US" b="1" dirty="0" smtClean="0">
                <a:solidFill>
                  <a:schemeClr val="accent1">
                    <a:lumMod val="75000"/>
                  </a:schemeClr>
                </a:solidFill>
              </a:rPr>
              <a:t>lecture</a:t>
            </a:r>
          </a:p>
          <a:p>
            <a:pPr algn="r">
              <a:spcBef>
                <a:spcPts val="1000"/>
              </a:spcBef>
            </a:pPr>
            <a:r>
              <a:rPr lang="en-US" dirty="0" smtClean="0">
                <a:solidFill>
                  <a:schemeClr val="accent1">
                    <a:lumMod val="75000"/>
                  </a:schemeClr>
                </a:solidFill>
              </a:rPr>
              <a:t>Next 3 lectures</a:t>
            </a:r>
            <a:endParaRPr lang="en-US" dirty="0">
              <a:solidFill>
                <a:schemeClr val="accent1">
                  <a:lumMod val="75000"/>
                </a:schemeClr>
              </a:solidFill>
            </a:endParaRPr>
          </a:p>
        </p:txBody>
      </p:sp>
      <p:sp>
        <p:nvSpPr>
          <p:cNvPr id="5" name="Rectangle 4">
            <a:extLst>
              <a:ext uri="{FF2B5EF4-FFF2-40B4-BE49-F238E27FC236}">
                <a16:creationId xmlns="" xmlns:a16="http://schemas.microsoft.com/office/drawing/2014/main" id="{A78371E9-4181-3B4F-9154-A53FABF5D2D7}"/>
              </a:ext>
            </a:extLst>
          </p:cNvPr>
          <p:cNvSpPr/>
          <p:nvPr/>
        </p:nvSpPr>
        <p:spPr>
          <a:xfrm>
            <a:off x="3648065" y="1795852"/>
            <a:ext cx="45719" cy="4300147"/>
          </a:xfrm>
          <a:prstGeom prst="rect">
            <a:avLst/>
          </a:prstGeom>
          <a:solidFill>
            <a:schemeClr val="tx1">
              <a:lumMod val="85000"/>
              <a:lumOff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73823550"/>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15943</TotalTime>
  <Words>2302</Words>
  <Application>Microsoft Macintosh PowerPoint</Application>
  <PresentationFormat>Widescreen</PresentationFormat>
  <Paragraphs>460</Paragraphs>
  <Slides>53</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Cambria Math</vt:lpstr>
      <vt:lpstr>Karla</vt:lpstr>
      <vt:lpstr>Mangal</vt:lpstr>
      <vt:lpstr>GEC_template</vt:lpstr>
      <vt:lpstr>Lecture 4: Introduction to Regression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Background</vt:lpstr>
      <vt:lpstr>Lecture Outline  </vt:lpstr>
      <vt:lpstr>Predicting a Variable </vt:lpstr>
      <vt:lpstr>Data</vt:lpstr>
      <vt:lpstr>Response vs. Predictor Variables</vt:lpstr>
      <vt:lpstr>Response vs. Predictor Variables</vt:lpstr>
      <vt:lpstr>Response vs. Predictor Variables</vt:lpstr>
      <vt:lpstr> Definition</vt:lpstr>
      <vt:lpstr>Statistical Model</vt:lpstr>
      <vt:lpstr>True vs. Statistical Model</vt:lpstr>
      <vt:lpstr>Statistical Model</vt:lpstr>
      <vt:lpstr>Statistical Model</vt:lpstr>
      <vt:lpstr>Statistical Model</vt:lpstr>
      <vt:lpstr>Statistical Model</vt:lpstr>
      <vt:lpstr>Prediction vs. Estimation</vt:lpstr>
      <vt:lpstr>Simple Prediction Model</vt:lpstr>
      <vt:lpstr>Simple Prediction Model</vt:lpstr>
      <vt:lpstr>Extend the Prediction Model</vt:lpstr>
      <vt:lpstr>Simple Prediction Models </vt:lpstr>
      <vt:lpstr>Simple Prediction Models </vt:lpstr>
      <vt:lpstr>k-Nearest Neighbors</vt:lpstr>
      <vt:lpstr> k-Nearest Neighbors - kNN</vt:lpstr>
      <vt:lpstr>ED quiz: Lecture 4 | part 1</vt:lpstr>
      <vt:lpstr>Things to Consider </vt:lpstr>
      <vt:lpstr>Error Evaluation</vt:lpstr>
      <vt:lpstr>Error Evaluation</vt:lpstr>
      <vt:lpstr>Error Evaluation</vt:lpstr>
      <vt:lpstr>Error Evaluation</vt:lpstr>
      <vt:lpstr>Error Evaluation</vt:lpstr>
      <vt:lpstr>Error Evaluation</vt:lpstr>
      <vt:lpstr>Error Evaluation </vt:lpstr>
      <vt:lpstr>Error Evaluation </vt:lpstr>
      <vt:lpstr>Error Evaluation </vt:lpstr>
      <vt:lpstr>Things to Consider </vt:lpstr>
      <vt:lpstr>Model Comparison</vt:lpstr>
      <vt:lpstr>Model Comparison</vt:lpstr>
      <vt:lpstr>Things to Consider </vt:lpstr>
      <vt:lpstr>Model Fitness  </vt:lpstr>
      <vt:lpstr>Model fitness</vt:lpstr>
      <vt:lpstr>Model fitness</vt:lpstr>
      <vt:lpstr>Model fitness</vt:lpstr>
      <vt:lpstr>R-squared</vt:lpstr>
      <vt:lpstr>Summary</vt:lpstr>
      <vt:lpstr>Summary</vt:lpstr>
      <vt:lpstr>Afternoon Exercises</vt:lpstr>
    </vt:vector>
  </TitlesOfParts>
  <Company>harvard</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Microsoft Office User</cp:lastModifiedBy>
  <cp:revision>488</cp:revision>
  <cp:lastPrinted>2019-09-16T01:37:26Z</cp:lastPrinted>
  <dcterms:created xsi:type="dcterms:W3CDTF">2018-04-18T18:49:01Z</dcterms:created>
  <dcterms:modified xsi:type="dcterms:W3CDTF">2019-09-16T05:54:13Z</dcterms:modified>
</cp:coreProperties>
</file>